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77" r:id="rId4"/>
    <p:sldId id="265" r:id="rId5"/>
    <p:sldId id="276" r:id="rId6"/>
    <p:sldId id="266" r:id="rId7"/>
    <p:sldId id="278" r:id="rId8"/>
    <p:sldId id="267" r:id="rId9"/>
    <p:sldId id="268" r:id="rId10"/>
    <p:sldId id="279" r:id="rId11"/>
    <p:sldId id="280" r:id="rId12"/>
    <p:sldId id="269" r:id="rId13"/>
    <p:sldId id="282" r:id="rId14"/>
    <p:sldId id="271" r:id="rId15"/>
    <p:sldId id="283" r:id="rId16"/>
    <p:sldId id="284" r:id="rId17"/>
    <p:sldId id="272" r:id="rId18"/>
    <p:sldId id="273" r:id="rId19"/>
    <p:sldId id="274" r:id="rId20"/>
    <p:sldId id="28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>
        <p:scale>
          <a:sx n="68" d="100"/>
          <a:sy n="68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4DC59F-EA99-8D40-8BBC-7032994CAE7F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037880-C19F-2340-B610-6F0E09BE1BC2}">
      <dgm:prSet phldrT="[Text]"/>
      <dgm:spPr/>
      <dgm:t>
        <a:bodyPr/>
        <a:lstStyle/>
        <a:p>
          <a:r>
            <a:rPr lang="en-US" dirty="0"/>
            <a:t>Demographics</a:t>
          </a:r>
        </a:p>
      </dgm:t>
    </dgm:pt>
    <dgm:pt modelId="{0DFCAD37-2979-8046-A039-1779E9352896}" type="parTrans" cxnId="{DA731B73-1081-E44C-B78A-D35CD0140D02}">
      <dgm:prSet/>
      <dgm:spPr/>
      <dgm:t>
        <a:bodyPr/>
        <a:lstStyle/>
        <a:p>
          <a:endParaRPr lang="en-US"/>
        </a:p>
      </dgm:t>
    </dgm:pt>
    <dgm:pt modelId="{EC7BDFB5-30D2-6E4F-8109-ACA1101F70BA}" type="sibTrans" cxnId="{DA731B73-1081-E44C-B78A-D35CD0140D02}">
      <dgm:prSet/>
      <dgm:spPr/>
      <dgm:t>
        <a:bodyPr/>
        <a:lstStyle/>
        <a:p>
          <a:endParaRPr lang="en-US"/>
        </a:p>
      </dgm:t>
    </dgm:pt>
    <dgm:pt modelId="{282F011C-995E-8B4F-BB4A-2A1EF347E959}">
      <dgm:prSet phldrT="[Text]" custT="1"/>
      <dgm:spPr/>
      <dgm:t>
        <a:bodyPr/>
        <a:lstStyle/>
        <a:p>
          <a:r>
            <a:rPr lang="en-US" sz="1200" dirty="0" smtClean="0"/>
            <a:t>Different races and different age groups population</a:t>
          </a:r>
          <a:endParaRPr lang="en-US" sz="1200" dirty="0"/>
        </a:p>
      </dgm:t>
    </dgm:pt>
    <dgm:pt modelId="{D9E862DA-14D3-6F4E-A6EB-9C8A960E8E9A}" type="parTrans" cxnId="{D91C8A96-8570-A84A-A9BE-07B0B25CD54E}">
      <dgm:prSet/>
      <dgm:spPr/>
      <dgm:t>
        <a:bodyPr/>
        <a:lstStyle/>
        <a:p>
          <a:endParaRPr lang="en-US"/>
        </a:p>
      </dgm:t>
    </dgm:pt>
    <dgm:pt modelId="{B97A1709-3A41-E74B-9CDB-6C1433555F16}" type="sibTrans" cxnId="{D91C8A96-8570-A84A-A9BE-07B0B25CD54E}">
      <dgm:prSet/>
      <dgm:spPr/>
      <dgm:t>
        <a:bodyPr/>
        <a:lstStyle/>
        <a:p>
          <a:endParaRPr lang="en-US"/>
        </a:p>
      </dgm:t>
    </dgm:pt>
    <dgm:pt modelId="{7DDACBEC-8A39-9C4A-8104-946C241A34C3}">
      <dgm:prSet phldrT="[Text]"/>
      <dgm:spPr/>
      <dgm:t>
        <a:bodyPr/>
        <a:lstStyle/>
        <a:p>
          <a:r>
            <a:rPr lang="en-US" dirty="0"/>
            <a:t>Employment</a:t>
          </a:r>
        </a:p>
      </dgm:t>
    </dgm:pt>
    <dgm:pt modelId="{38FE10A5-4E64-464F-B827-61C3C13FEBC6}" type="parTrans" cxnId="{6959E797-8792-7E46-B700-B1DEDBACAE0F}">
      <dgm:prSet/>
      <dgm:spPr/>
      <dgm:t>
        <a:bodyPr/>
        <a:lstStyle/>
        <a:p>
          <a:endParaRPr lang="en-US"/>
        </a:p>
      </dgm:t>
    </dgm:pt>
    <dgm:pt modelId="{C14C1726-5A24-C44F-A76E-E29B07309D46}" type="sibTrans" cxnId="{6959E797-8792-7E46-B700-B1DEDBACAE0F}">
      <dgm:prSet/>
      <dgm:spPr/>
      <dgm:t>
        <a:bodyPr/>
        <a:lstStyle/>
        <a:p>
          <a:endParaRPr lang="en-US"/>
        </a:p>
      </dgm:t>
    </dgm:pt>
    <dgm:pt modelId="{1B6649BD-78D4-4C49-ADFB-D3704981AA85}">
      <dgm:prSet phldrT="[Text]" custT="1"/>
      <dgm:spPr/>
      <dgm:t>
        <a:bodyPr/>
        <a:lstStyle/>
        <a:p>
          <a:r>
            <a:rPr lang="en-US" sz="1200" dirty="0"/>
            <a:t>Employment count, wages &amp; industry data</a:t>
          </a:r>
        </a:p>
      </dgm:t>
    </dgm:pt>
    <dgm:pt modelId="{65E69076-11DA-8D44-8E8A-5593308AB088}" type="parTrans" cxnId="{843E25C2-B56B-D94B-B32D-8750224072D0}">
      <dgm:prSet/>
      <dgm:spPr/>
      <dgm:t>
        <a:bodyPr/>
        <a:lstStyle/>
        <a:p>
          <a:endParaRPr lang="en-US"/>
        </a:p>
      </dgm:t>
    </dgm:pt>
    <dgm:pt modelId="{7BB5032C-E466-9F43-A3D9-488501C0DF90}" type="sibTrans" cxnId="{843E25C2-B56B-D94B-B32D-8750224072D0}">
      <dgm:prSet/>
      <dgm:spPr/>
      <dgm:t>
        <a:bodyPr/>
        <a:lstStyle/>
        <a:p>
          <a:endParaRPr lang="en-US"/>
        </a:p>
      </dgm:t>
    </dgm:pt>
    <dgm:pt modelId="{0F1F6047-B55B-474A-87E1-1EC690AFB9AE}">
      <dgm:prSet phldrT="[Text]" custT="1"/>
      <dgm:spPr/>
      <dgm:t>
        <a:bodyPr/>
        <a:lstStyle/>
        <a:p>
          <a:r>
            <a:rPr lang="en-US" sz="1200" dirty="0"/>
            <a:t>State wise data</a:t>
          </a:r>
        </a:p>
      </dgm:t>
    </dgm:pt>
    <dgm:pt modelId="{70B12827-0B2A-C049-832D-C6311E5B91C1}" type="parTrans" cxnId="{266A6033-0C5C-EB42-8029-516CC50222A4}">
      <dgm:prSet/>
      <dgm:spPr/>
      <dgm:t>
        <a:bodyPr/>
        <a:lstStyle/>
        <a:p>
          <a:endParaRPr lang="en-US"/>
        </a:p>
      </dgm:t>
    </dgm:pt>
    <dgm:pt modelId="{E35D0B75-2D78-5E4C-AF0A-C440EA862B7C}" type="sibTrans" cxnId="{266A6033-0C5C-EB42-8029-516CC50222A4}">
      <dgm:prSet/>
      <dgm:spPr/>
      <dgm:t>
        <a:bodyPr/>
        <a:lstStyle/>
        <a:p>
          <a:endParaRPr lang="en-US"/>
        </a:p>
      </dgm:t>
    </dgm:pt>
    <dgm:pt modelId="{E4560CB8-0F7E-B443-9B25-1018CB2AE11C}">
      <dgm:prSet phldrT="[Text]"/>
      <dgm:spPr/>
      <dgm:t>
        <a:bodyPr/>
        <a:lstStyle/>
        <a:p>
          <a:r>
            <a:rPr lang="en-US" dirty="0"/>
            <a:t>Hospital</a:t>
          </a:r>
        </a:p>
      </dgm:t>
    </dgm:pt>
    <dgm:pt modelId="{609C1DC2-3F47-4D4F-85F1-C72D3B28F18C}" type="parTrans" cxnId="{8839CAF1-02B4-D04C-8AC2-7FEDE4001BED}">
      <dgm:prSet/>
      <dgm:spPr/>
      <dgm:t>
        <a:bodyPr/>
        <a:lstStyle/>
        <a:p>
          <a:endParaRPr lang="en-US"/>
        </a:p>
      </dgm:t>
    </dgm:pt>
    <dgm:pt modelId="{96E4D0FD-9397-9E4C-8141-F3A3B485AF44}" type="sibTrans" cxnId="{8839CAF1-02B4-D04C-8AC2-7FEDE4001BED}">
      <dgm:prSet/>
      <dgm:spPr/>
      <dgm:t>
        <a:bodyPr/>
        <a:lstStyle/>
        <a:p>
          <a:endParaRPr lang="en-US"/>
        </a:p>
      </dgm:t>
    </dgm:pt>
    <dgm:pt modelId="{1E9A1C86-16B7-9141-9600-A9935CB7ADDE}">
      <dgm:prSet phldrT="[Text]" custT="1"/>
      <dgm:spPr/>
      <dgm:t>
        <a:bodyPr/>
        <a:lstStyle/>
        <a:p>
          <a:r>
            <a:rPr lang="en-US" sz="1200" dirty="0"/>
            <a:t>Hospital Beds, Admissions, Bed Occupancy &amp; Staff availability data</a:t>
          </a:r>
        </a:p>
      </dgm:t>
    </dgm:pt>
    <dgm:pt modelId="{F609F6AA-B9DC-3940-8CAD-6DAF9B4A57F9}" type="parTrans" cxnId="{3758509A-E5D2-114A-879D-9F2DC7B61E31}">
      <dgm:prSet/>
      <dgm:spPr/>
      <dgm:t>
        <a:bodyPr/>
        <a:lstStyle/>
        <a:p>
          <a:endParaRPr lang="en-US"/>
        </a:p>
      </dgm:t>
    </dgm:pt>
    <dgm:pt modelId="{CB879DD3-3839-6148-BEB6-8C311014A96D}" type="sibTrans" cxnId="{3758509A-E5D2-114A-879D-9F2DC7B61E31}">
      <dgm:prSet/>
      <dgm:spPr/>
      <dgm:t>
        <a:bodyPr/>
        <a:lstStyle/>
        <a:p>
          <a:endParaRPr lang="en-US"/>
        </a:p>
      </dgm:t>
    </dgm:pt>
    <dgm:pt modelId="{09B2A7A0-6929-F740-B79E-2F573573A416}">
      <dgm:prSet phldrT="[Text]" custT="1"/>
      <dgm:spPr/>
      <dgm:t>
        <a:bodyPr/>
        <a:lstStyle/>
        <a:p>
          <a:r>
            <a:rPr lang="en-US" sz="1200" dirty="0"/>
            <a:t>Adult, Pediatric data for normal and ICU bed categories</a:t>
          </a:r>
        </a:p>
      </dgm:t>
    </dgm:pt>
    <dgm:pt modelId="{2FC15FB8-7476-D84F-89D6-435DCB523993}" type="parTrans" cxnId="{CE6B9522-14E2-EB46-B112-F7F5286244A2}">
      <dgm:prSet/>
      <dgm:spPr/>
      <dgm:t>
        <a:bodyPr/>
        <a:lstStyle/>
        <a:p>
          <a:endParaRPr lang="en-US"/>
        </a:p>
      </dgm:t>
    </dgm:pt>
    <dgm:pt modelId="{8AC012E5-5475-BE44-96E4-3D7A20908D46}" type="sibTrans" cxnId="{CE6B9522-14E2-EB46-B112-F7F5286244A2}">
      <dgm:prSet/>
      <dgm:spPr/>
      <dgm:t>
        <a:bodyPr/>
        <a:lstStyle/>
        <a:p>
          <a:endParaRPr lang="en-US"/>
        </a:p>
      </dgm:t>
    </dgm:pt>
    <dgm:pt modelId="{0BA91726-D9AB-EC40-9CAA-768F4AE7CFCA}">
      <dgm:prSet/>
      <dgm:spPr/>
      <dgm:t>
        <a:bodyPr/>
        <a:lstStyle/>
        <a:p>
          <a:r>
            <a:rPr lang="en-US" dirty="0"/>
            <a:t>Housing</a:t>
          </a:r>
        </a:p>
      </dgm:t>
    </dgm:pt>
    <dgm:pt modelId="{6FCE8667-8034-8D48-932A-DE0A40C21A98}" type="parTrans" cxnId="{7BA81317-6EAF-C84C-819E-052D17BCD7F8}">
      <dgm:prSet/>
      <dgm:spPr/>
      <dgm:t>
        <a:bodyPr/>
        <a:lstStyle/>
        <a:p>
          <a:endParaRPr lang="en-US"/>
        </a:p>
      </dgm:t>
    </dgm:pt>
    <dgm:pt modelId="{356D285B-A542-BC4B-9654-A739A8E8A122}" type="sibTrans" cxnId="{7BA81317-6EAF-C84C-819E-052D17BCD7F8}">
      <dgm:prSet/>
      <dgm:spPr/>
      <dgm:t>
        <a:bodyPr/>
        <a:lstStyle/>
        <a:p>
          <a:endParaRPr lang="en-US"/>
        </a:p>
      </dgm:t>
    </dgm:pt>
    <dgm:pt modelId="{7184393A-F040-0146-8969-595B4CA772CA}">
      <dgm:prSet/>
      <dgm:spPr/>
      <dgm:t>
        <a:bodyPr/>
        <a:lstStyle/>
        <a:p>
          <a:r>
            <a:rPr lang="en-US" dirty="0"/>
            <a:t>Election</a:t>
          </a:r>
        </a:p>
      </dgm:t>
    </dgm:pt>
    <dgm:pt modelId="{F100723F-ADCB-7B44-BE5D-620A8668D44C}" type="parTrans" cxnId="{8C979502-3AFB-7A41-B096-C05F37F72EEF}">
      <dgm:prSet/>
      <dgm:spPr/>
      <dgm:t>
        <a:bodyPr/>
        <a:lstStyle/>
        <a:p>
          <a:endParaRPr lang="en-US"/>
        </a:p>
      </dgm:t>
    </dgm:pt>
    <dgm:pt modelId="{15F1B0B0-1C38-4844-9C8D-DD83F29CC654}" type="sibTrans" cxnId="{8C979502-3AFB-7A41-B096-C05F37F72EEF}">
      <dgm:prSet/>
      <dgm:spPr/>
      <dgm:t>
        <a:bodyPr/>
        <a:lstStyle/>
        <a:p>
          <a:endParaRPr lang="en-US"/>
        </a:p>
      </dgm:t>
    </dgm:pt>
    <dgm:pt modelId="{CA0DEAEB-2A48-6743-9B72-B78D0E451E8D}">
      <dgm:prSet custT="1"/>
      <dgm:spPr/>
      <dgm:t>
        <a:bodyPr/>
        <a:lstStyle/>
        <a:p>
          <a:r>
            <a:rPr lang="en-US" sz="1200" dirty="0"/>
            <a:t>2020 Election Data</a:t>
          </a:r>
        </a:p>
      </dgm:t>
    </dgm:pt>
    <dgm:pt modelId="{AC61B60C-D050-CD41-9DBA-71866175F04C}" type="parTrans" cxnId="{BA30A414-63B9-6741-BC31-A2D620759B8D}">
      <dgm:prSet/>
      <dgm:spPr/>
      <dgm:t>
        <a:bodyPr/>
        <a:lstStyle/>
        <a:p>
          <a:endParaRPr lang="en-US"/>
        </a:p>
      </dgm:t>
    </dgm:pt>
    <dgm:pt modelId="{3F29BDCD-207B-6D41-A667-11AD9508AD94}" type="sibTrans" cxnId="{BA30A414-63B9-6741-BC31-A2D620759B8D}">
      <dgm:prSet/>
      <dgm:spPr/>
      <dgm:t>
        <a:bodyPr/>
        <a:lstStyle/>
        <a:p>
          <a:endParaRPr lang="en-US"/>
        </a:p>
      </dgm:t>
    </dgm:pt>
    <dgm:pt modelId="{E4C7232E-3ABD-7B41-BBAC-EA00EA2DA265}">
      <dgm:prSet custT="1"/>
      <dgm:spPr/>
      <dgm:t>
        <a:bodyPr/>
        <a:lstStyle/>
        <a:p>
          <a:r>
            <a:rPr lang="en-US" sz="1200" dirty="0"/>
            <a:t>President, Governor, Senate &amp; House Election data</a:t>
          </a:r>
        </a:p>
      </dgm:t>
    </dgm:pt>
    <dgm:pt modelId="{2CA4862A-E7D4-0F44-98E1-2A0B11259F6D}" type="parTrans" cxnId="{2B69C4B7-8693-994A-A6CD-D4E2C93FCC54}">
      <dgm:prSet/>
      <dgm:spPr/>
      <dgm:t>
        <a:bodyPr/>
        <a:lstStyle/>
        <a:p>
          <a:endParaRPr lang="en-US"/>
        </a:p>
      </dgm:t>
    </dgm:pt>
    <dgm:pt modelId="{ABEA7F22-1C52-B940-8AD1-6B1D78ECB83A}" type="sibTrans" cxnId="{2B69C4B7-8693-994A-A6CD-D4E2C93FCC54}">
      <dgm:prSet/>
      <dgm:spPr/>
      <dgm:t>
        <a:bodyPr/>
        <a:lstStyle/>
        <a:p>
          <a:endParaRPr lang="en-US"/>
        </a:p>
      </dgm:t>
    </dgm:pt>
    <dgm:pt modelId="{31E07DC1-56D2-214C-B535-33376DA18857}">
      <dgm:prSet custT="1"/>
      <dgm:spPr/>
      <dgm:t>
        <a:bodyPr/>
        <a:lstStyle/>
        <a:p>
          <a:r>
            <a:rPr lang="en-US" sz="1200" dirty="0"/>
            <a:t>County Wise Data</a:t>
          </a:r>
        </a:p>
      </dgm:t>
    </dgm:pt>
    <dgm:pt modelId="{5C7CC115-9D70-5144-A194-9113D7A54F78}" type="parTrans" cxnId="{0B4E6179-8778-5C41-AA10-4A4D16938150}">
      <dgm:prSet/>
      <dgm:spPr/>
      <dgm:t>
        <a:bodyPr/>
        <a:lstStyle/>
        <a:p>
          <a:endParaRPr lang="en-US"/>
        </a:p>
      </dgm:t>
    </dgm:pt>
    <dgm:pt modelId="{AB73776D-8504-F548-AD96-C6FDE5191696}" type="sibTrans" cxnId="{0B4E6179-8778-5C41-AA10-4A4D16938150}">
      <dgm:prSet/>
      <dgm:spPr/>
      <dgm:t>
        <a:bodyPr/>
        <a:lstStyle/>
        <a:p>
          <a:endParaRPr lang="en-US"/>
        </a:p>
      </dgm:t>
    </dgm:pt>
    <dgm:pt modelId="{104BA2BB-42C3-934D-B924-E350952C547D}">
      <dgm:prSet custT="1"/>
      <dgm:spPr/>
      <dgm:t>
        <a:bodyPr/>
        <a:lstStyle/>
        <a:p>
          <a:r>
            <a:rPr lang="en-US" sz="1200" dirty="0"/>
            <a:t>Enrollment count and votes won by each party candidates</a:t>
          </a:r>
        </a:p>
      </dgm:t>
    </dgm:pt>
    <dgm:pt modelId="{BE69C1A8-2895-2B44-A0A2-7BE70A9C5E3F}" type="parTrans" cxnId="{3C7ECDDC-2031-E744-89E8-DE97D7EC2FD7}">
      <dgm:prSet/>
      <dgm:spPr/>
      <dgm:t>
        <a:bodyPr/>
        <a:lstStyle/>
        <a:p>
          <a:endParaRPr lang="en-US"/>
        </a:p>
      </dgm:t>
    </dgm:pt>
    <dgm:pt modelId="{7D352149-61E2-2249-9E73-7B8B47ACD056}" type="sibTrans" cxnId="{3C7ECDDC-2031-E744-89E8-DE97D7EC2FD7}">
      <dgm:prSet/>
      <dgm:spPr/>
      <dgm:t>
        <a:bodyPr/>
        <a:lstStyle/>
        <a:p>
          <a:endParaRPr lang="en-US"/>
        </a:p>
      </dgm:t>
    </dgm:pt>
    <dgm:pt modelId="{6B792D2D-14EE-BB4A-A308-A7710558264C}">
      <dgm:prSet phldrT="[Text]" custT="1"/>
      <dgm:spPr/>
      <dgm:t>
        <a:bodyPr/>
        <a:lstStyle/>
        <a:p>
          <a:r>
            <a:rPr lang="en-US" sz="1200" dirty="0"/>
            <a:t>State wise data with each hospital address</a:t>
          </a:r>
        </a:p>
      </dgm:t>
    </dgm:pt>
    <dgm:pt modelId="{1A8BB3DC-7AED-7C4C-B035-9C3E21E13130}" type="parTrans" cxnId="{3FA7B965-8C68-F34B-9526-18CCA0997B16}">
      <dgm:prSet/>
      <dgm:spPr/>
      <dgm:t>
        <a:bodyPr/>
        <a:lstStyle/>
        <a:p>
          <a:endParaRPr lang="en-US"/>
        </a:p>
      </dgm:t>
    </dgm:pt>
    <dgm:pt modelId="{E1E644D5-E349-FC4B-B0F6-55C9A2C433DB}" type="sibTrans" cxnId="{3FA7B965-8C68-F34B-9526-18CCA0997B16}">
      <dgm:prSet/>
      <dgm:spPr/>
      <dgm:t>
        <a:bodyPr/>
        <a:lstStyle/>
        <a:p>
          <a:endParaRPr lang="en-US"/>
        </a:p>
      </dgm:t>
    </dgm:pt>
    <dgm:pt modelId="{7ADE418B-8014-7F45-95FF-A111B223507B}">
      <dgm:prSet phldrT="[Text]" custT="1"/>
      <dgm:spPr/>
      <dgm:t>
        <a:bodyPr/>
        <a:lstStyle/>
        <a:p>
          <a:r>
            <a:rPr lang="en-US" sz="1200" dirty="0"/>
            <a:t>Vaccination dosage data</a:t>
          </a:r>
        </a:p>
      </dgm:t>
    </dgm:pt>
    <dgm:pt modelId="{784D28A1-C738-3346-AB29-7D95E4F2F295}" type="parTrans" cxnId="{B25A47A7-7327-D740-BC50-16CD99272BBA}">
      <dgm:prSet/>
      <dgm:spPr/>
      <dgm:t>
        <a:bodyPr/>
        <a:lstStyle/>
        <a:p>
          <a:endParaRPr lang="en-US"/>
        </a:p>
      </dgm:t>
    </dgm:pt>
    <dgm:pt modelId="{DB403ED1-3BBC-4B47-86D6-63E3AFF0601D}" type="sibTrans" cxnId="{B25A47A7-7327-D740-BC50-16CD99272BBA}">
      <dgm:prSet/>
      <dgm:spPr/>
      <dgm:t>
        <a:bodyPr/>
        <a:lstStyle/>
        <a:p>
          <a:endParaRPr lang="en-US"/>
        </a:p>
      </dgm:t>
    </dgm:pt>
    <dgm:pt modelId="{08F3A048-1580-8E46-9225-93F8C00D8156}">
      <dgm:prSet phldrT="[Text]" custT="1"/>
      <dgm:spPr/>
      <dgm:t>
        <a:bodyPr/>
        <a:lstStyle/>
        <a:p>
          <a:r>
            <a:rPr lang="en-US" sz="1200" dirty="0"/>
            <a:t>Includes relative Wage Quotient and Employment Quotient with respect to US</a:t>
          </a:r>
        </a:p>
      </dgm:t>
    </dgm:pt>
    <dgm:pt modelId="{5A1901BF-7B88-8043-9A84-D913FC39FAFD}" type="parTrans" cxnId="{1CB5A256-1A3A-FD42-BF6D-782E48E989D8}">
      <dgm:prSet/>
      <dgm:spPr/>
      <dgm:t>
        <a:bodyPr/>
        <a:lstStyle/>
        <a:p>
          <a:endParaRPr lang="en-US"/>
        </a:p>
      </dgm:t>
    </dgm:pt>
    <dgm:pt modelId="{7BA1D83C-FB66-4640-A17D-852520AF47C6}" type="sibTrans" cxnId="{1CB5A256-1A3A-FD42-BF6D-782E48E989D8}">
      <dgm:prSet/>
      <dgm:spPr/>
      <dgm:t>
        <a:bodyPr/>
        <a:lstStyle/>
        <a:p>
          <a:endParaRPr lang="en-US"/>
        </a:p>
      </dgm:t>
    </dgm:pt>
    <dgm:pt modelId="{E1184A25-0D38-4042-88BF-32CCA8EF8B11}">
      <dgm:prSet phldrT="[Text]" custT="1"/>
      <dgm:spPr/>
      <dgm:t>
        <a:bodyPr/>
        <a:lstStyle/>
        <a:p>
          <a:endParaRPr lang="en-US" sz="1200" dirty="0"/>
        </a:p>
      </dgm:t>
    </dgm:pt>
    <dgm:pt modelId="{619AACF9-0E87-3E4A-B78B-D8469B0B8FAA}" type="parTrans" cxnId="{6065DA8A-AB91-0248-9578-1323301FDDC7}">
      <dgm:prSet/>
      <dgm:spPr/>
      <dgm:t>
        <a:bodyPr/>
        <a:lstStyle/>
        <a:p>
          <a:endParaRPr lang="en-US"/>
        </a:p>
      </dgm:t>
    </dgm:pt>
    <dgm:pt modelId="{99A0AD09-5ED1-EA49-B489-CFB6B882C98F}" type="sibTrans" cxnId="{6065DA8A-AB91-0248-9578-1323301FDDC7}">
      <dgm:prSet/>
      <dgm:spPr/>
      <dgm:t>
        <a:bodyPr/>
        <a:lstStyle/>
        <a:p>
          <a:endParaRPr lang="en-US"/>
        </a:p>
      </dgm:t>
    </dgm:pt>
    <dgm:pt modelId="{C7F1E7EB-4665-7A47-A90F-333C51DAAFA6}">
      <dgm:prSet phldrT="[Text]" custT="1"/>
      <dgm:spPr/>
      <dgm:t>
        <a:bodyPr/>
        <a:lstStyle/>
        <a:p>
          <a:endParaRPr lang="en-US" sz="1200" dirty="0"/>
        </a:p>
      </dgm:t>
    </dgm:pt>
    <dgm:pt modelId="{FF43EDF1-9743-5145-990E-750BEC4B83B3}" type="parTrans" cxnId="{2EFCA9DE-995C-2C4A-919A-6AD49E74A8D8}">
      <dgm:prSet/>
      <dgm:spPr/>
      <dgm:t>
        <a:bodyPr/>
        <a:lstStyle/>
        <a:p>
          <a:endParaRPr lang="en-US"/>
        </a:p>
      </dgm:t>
    </dgm:pt>
    <dgm:pt modelId="{A42A355E-5B65-2C4F-9EC8-7D6BAA585D22}" type="sibTrans" cxnId="{2EFCA9DE-995C-2C4A-919A-6AD49E74A8D8}">
      <dgm:prSet/>
      <dgm:spPr/>
      <dgm:t>
        <a:bodyPr/>
        <a:lstStyle/>
        <a:p>
          <a:endParaRPr lang="en-US"/>
        </a:p>
      </dgm:t>
    </dgm:pt>
    <dgm:pt modelId="{4851E86F-377B-1F46-ABCC-BD5CDEA63FBB}">
      <dgm:prSet phldrT="[Text]" custT="1"/>
      <dgm:spPr/>
      <dgm:t>
        <a:bodyPr/>
        <a:lstStyle/>
        <a:p>
          <a:endParaRPr lang="en-US" sz="1200" dirty="0"/>
        </a:p>
      </dgm:t>
    </dgm:pt>
    <dgm:pt modelId="{7EF03E9F-A213-964F-819B-51E67B29F669}" type="parTrans" cxnId="{6770C2DF-8E16-FE47-8617-293E6BEFDDB3}">
      <dgm:prSet/>
      <dgm:spPr/>
      <dgm:t>
        <a:bodyPr/>
        <a:lstStyle/>
        <a:p>
          <a:endParaRPr lang="en-US"/>
        </a:p>
      </dgm:t>
    </dgm:pt>
    <dgm:pt modelId="{A8AA80A7-00F1-634B-BBF4-EC72A8DA7A4F}" type="sibTrans" cxnId="{6770C2DF-8E16-FE47-8617-293E6BEFDDB3}">
      <dgm:prSet/>
      <dgm:spPr/>
      <dgm:t>
        <a:bodyPr/>
        <a:lstStyle/>
        <a:p>
          <a:endParaRPr lang="en-US"/>
        </a:p>
      </dgm:t>
    </dgm:pt>
    <dgm:pt modelId="{E94A99B4-907E-F249-BD6D-44439A8F10A4}">
      <dgm:prSet phldrT="[Text]" custT="1"/>
      <dgm:spPr/>
      <dgm:t>
        <a:bodyPr/>
        <a:lstStyle/>
        <a:p>
          <a:endParaRPr lang="en-US" sz="1200" dirty="0"/>
        </a:p>
      </dgm:t>
    </dgm:pt>
    <dgm:pt modelId="{78A098EC-A00A-4940-8022-2C2A21CBE7E0}" type="parTrans" cxnId="{F50284F8-2C3B-2346-802C-A44921E12BD0}">
      <dgm:prSet/>
      <dgm:spPr/>
      <dgm:t>
        <a:bodyPr/>
        <a:lstStyle/>
        <a:p>
          <a:endParaRPr lang="en-US"/>
        </a:p>
      </dgm:t>
    </dgm:pt>
    <dgm:pt modelId="{88363B3E-C089-8644-9DEC-D6A78E37ECE6}" type="sibTrans" cxnId="{F50284F8-2C3B-2346-802C-A44921E12BD0}">
      <dgm:prSet/>
      <dgm:spPr/>
      <dgm:t>
        <a:bodyPr/>
        <a:lstStyle/>
        <a:p>
          <a:endParaRPr lang="en-US"/>
        </a:p>
      </dgm:t>
    </dgm:pt>
    <dgm:pt modelId="{24A81361-032F-B944-BFA2-BDE5DFEAAEDD}">
      <dgm:prSet phldrT="[Text]" custT="1"/>
      <dgm:spPr/>
      <dgm:t>
        <a:bodyPr/>
        <a:lstStyle/>
        <a:p>
          <a:endParaRPr lang="en-US" sz="1200" dirty="0"/>
        </a:p>
      </dgm:t>
    </dgm:pt>
    <dgm:pt modelId="{01807241-A26F-4349-BFD0-B2CC916BC109}" type="parTrans" cxnId="{D62F03FA-A2B2-394D-82B5-576376F85D12}">
      <dgm:prSet/>
      <dgm:spPr/>
      <dgm:t>
        <a:bodyPr/>
        <a:lstStyle/>
        <a:p>
          <a:endParaRPr lang="en-US"/>
        </a:p>
      </dgm:t>
    </dgm:pt>
    <dgm:pt modelId="{D2B02C19-A0F5-5348-8811-036BC9016868}" type="sibTrans" cxnId="{D62F03FA-A2B2-394D-82B5-576376F85D12}">
      <dgm:prSet/>
      <dgm:spPr/>
      <dgm:t>
        <a:bodyPr/>
        <a:lstStyle/>
        <a:p>
          <a:endParaRPr lang="en-US"/>
        </a:p>
      </dgm:t>
    </dgm:pt>
    <dgm:pt modelId="{7BC2FA13-1F96-8C4B-A5DE-7636F463A3F2}">
      <dgm:prSet custT="1"/>
      <dgm:spPr/>
      <dgm:t>
        <a:bodyPr/>
        <a:lstStyle/>
        <a:p>
          <a:endParaRPr lang="en-US" sz="1200" dirty="0"/>
        </a:p>
      </dgm:t>
    </dgm:pt>
    <dgm:pt modelId="{A4C792A7-4E14-0C42-A69B-038E1F7DA98D}" type="parTrans" cxnId="{29197DF1-8D31-994C-9E59-40313B51E376}">
      <dgm:prSet/>
      <dgm:spPr/>
      <dgm:t>
        <a:bodyPr/>
        <a:lstStyle/>
        <a:p>
          <a:endParaRPr lang="en-US"/>
        </a:p>
      </dgm:t>
    </dgm:pt>
    <dgm:pt modelId="{04AB6EED-8F54-7E48-B748-1524233D5255}" type="sibTrans" cxnId="{29197DF1-8D31-994C-9E59-40313B51E376}">
      <dgm:prSet/>
      <dgm:spPr/>
      <dgm:t>
        <a:bodyPr/>
        <a:lstStyle/>
        <a:p>
          <a:endParaRPr lang="en-US"/>
        </a:p>
      </dgm:t>
    </dgm:pt>
    <dgm:pt modelId="{5A5AE2D9-11B7-F541-8D49-9DDBD2CEC1F4}">
      <dgm:prSet custT="1"/>
      <dgm:spPr/>
      <dgm:t>
        <a:bodyPr/>
        <a:lstStyle/>
        <a:p>
          <a:endParaRPr lang="en-US" sz="1200" dirty="0"/>
        </a:p>
      </dgm:t>
    </dgm:pt>
    <dgm:pt modelId="{CF1FC763-651F-AE4A-B9FE-A2B1A33DC20E}" type="parTrans" cxnId="{5E636E38-75AC-9144-B85C-54A91CAB2945}">
      <dgm:prSet/>
      <dgm:spPr/>
      <dgm:t>
        <a:bodyPr/>
        <a:lstStyle/>
        <a:p>
          <a:endParaRPr lang="en-US"/>
        </a:p>
      </dgm:t>
    </dgm:pt>
    <dgm:pt modelId="{F28F0337-E26F-8C4F-B2B5-EC35AB4968D2}" type="sibTrans" cxnId="{5E636E38-75AC-9144-B85C-54A91CAB2945}">
      <dgm:prSet/>
      <dgm:spPr/>
      <dgm:t>
        <a:bodyPr/>
        <a:lstStyle/>
        <a:p>
          <a:endParaRPr lang="en-US"/>
        </a:p>
      </dgm:t>
    </dgm:pt>
    <dgm:pt modelId="{024FC236-59AD-404A-8B0D-7D09B077EB63}">
      <dgm:prSet custT="1"/>
      <dgm:spPr/>
      <dgm:t>
        <a:bodyPr/>
        <a:lstStyle/>
        <a:p>
          <a:endParaRPr lang="en-US" sz="1200" dirty="0"/>
        </a:p>
      </dgm:t>
    </dgm:pt>
    <dgm:pt modelId="{90329D1D-6B1D-F845-91CC-154A05201D9E}" type="parTrans" cxnId="{C78EC058-7140-654C-A30E-A4D3B49F91F3}">
      <dgm:prSet/>
      <dgm:spPr/>
      <dgm:t>
        <a:bodyPr/>
        <a:lstStyle/>
        <a:p>
          <a:endParaRPr lang="en-US"/>
        </a:p>
      </dgm:t>
    </dgm:pt>
    <dgm:pt modelId="{7A84DA78-4234-A645-AD54-1AEBED5B1D50}" type="sibTrans" cxnId="{C78EC058-7140-654C-A30E-A4D3B49F91F3}">
      <dgm:prSet/>
      <dgm:spPr/>
      <dgm:t>
        <a:bodyPr/>
        <a:lstStyle/>
        <a:p>
          <a:endParaRPr lang="en-US"/>
        </a:p>
      </dgm:t>
    </dgm:pt>
    <dgm:pt modelId="{77CBA4BC-751F-4EFA-96E3-72B76842CF9D}">
      <dgm:prSet custT="1"/>
      <dgm:spPr/>
      <dgm:t>
        <a:bodyPr/>
        <a:lstStyle/>
        <a:p>
          <a:r>
            <a:rPr lang="en-US" sz="1200" dirty="0" smtClean="0"/>
            <a:t>Total occupied versus total vacant houses</a:t>
          </a:r>
          <a:endParaRPr lang="en-US" sz="1200" dirty="0"/>
        </a:p>
      </dgm:t>
    </dgm:pt>
    <dgm:pt modelId="{F1366163-7134-401A-BA84-3E7CE430EEEE}" type="parTrans" cxnId="{AA2B2BDC-50CB-4FA2-92C7-ED24D02C70D6}">
      <dgm:prSet/>
      <dgm:spPr/>
      <dgm:t>
        <a:bodyPr/>
        <a:lstStyle/>
        <a:p>
          <a:endParaRPr lang="en-US"/>
        </a:p>
      </dgm:t>
    </dgm:pt>
    <dgm:pt modelId="{2589B374-D31B-4818-8DEE-63CECD3B1C03}" type="sibTrans" cxnId="{AA2B2BDC-50CB-4FA2-92C7-ED24D02C70D6}">
      <dgm:prSet/>
      <dgm:spPr/>
      <dgm:t>
        <a:bodyPr/>
        <a:lstStyle/>
        <a:p>
          <a:endParaRPr lang="en-US"/>
        </a:p>
      </dgm:t>
    </dgm:pt>
    <dgm:pt modelId="{F90B35ED-0938-4ADE-95A1-1A960FB322CB}">
      <dgm:prSet custT="1"/>
      <dgm:spPr/>
      <dgm:t>
        <a:bodyPr/>
        <a:lstStyle/>
        <a:p>
          <a:r>
            <a:rPr lang="en-US" sz="1200" dirty="0" smtClean="0"/>
            <a:t>No of rooms per house</a:t>
          </a:r>
          <a:endParaRPr lang="en-US" sz="1200" dirty="0"/>
        </a:p>
      </dgm:t>
    </dgm:pt>
    <dgm:pt modelId="{FBDCA619-767D-4FAD-928F-2B243784EC57}" type="parTrans" cxnId="{D2009D5B-AD28-42A3-9A03-E90FBB85E966}">
      <dgm:prSet/>
      <dgm:spPr/>
      <dgm:t>
        <a:bodyPr/>
        <a:lstStyle/>
        <a:p>
          <a:endParaRPr lang="en-US"/>
        </a:p>
      </dgm:t>
    </dgm:pt>
    <dgm:pt modelId="{B5658A82-08E6-4375-B708-578E132F86B0}" type="sibTrans" cxnId="{D2009D5B-AD28-42A3-9A03-E90FBB85E966}">
      <dgm:prSet/>
      <dgm:spPr/>
      <dgm:t>
        <a:bodyPr/>
        <a:lstStyle/>
        <a:p>
          <a:endParaRPr lang="en-US"/>
        </a:p>
      </dgm:t>
    </dgm:pt>
    <dgm:pt modelId="{70C966BA-A8C2-49E2-A9EC-EA41A3FDAAD7}">
      <dgm:prSet phldrT="[Text]" custT="1"/>
      <dgm:spPr/>
      <dgm:t>
        <a:bodyPr/>
        <a:lstStyle/>
        <a:p>
          <a:r>
            <a:rPr lang="en-US" sz="1200" dirty="0" smtClean="0"/>
            <a:t>Population of age groups 60 to 64</a:t>
          </a:r>
          <a:endParaRPr lang="en-US" sz="1200" dirty="0"/>
        </a:p>
      </dgm:t>
    </dgm:pt>
    <dgm:pt modelId="{033E61A7-7547-46DF-82C5-B627CC390423}" type="parTrans" cxnId="{5A772AFF-0376-4CB5-947F-E9BEC5FDD853}">
      <dgm:prSet/>
      <dgm:spPr/>
      <dgm:t>
        <a:bodyPr/>
        <a:lstStyle/>
        <a:p>
          <a:endParaRPr lang="en-US"/>
        </a:p>
      </dgm:t>
    </dgm:pt>
    <dgm:pt modelId="{E3C0CE73-4B0C-4C30-AF6E-924F28648B58}" type="sibTrans" cxnId="{5A772AFF-0376-4CB5-947F-E9BEC5FDD853}">
      <dgm:prSet/>
      <dgm:spPr/>
      <dgm:t>
        <a:bodyPr/>
        <a:lstStyle/>
        <a:p>
          <a:endParaRPr lang="en-US"/>
        </a:p>
      </dgm:t>
    </dgm:pt>
    <dgm:pt modelId="{5BCAFA07-3377-4400-98E2-BB05BC90B6D6}">
      <dgm:prSet phldrT="[Text]" custT="1"/>
      <dgm:spPr/>
      <dgm:t>
        <a:bodyPr/>
        <a:lstStyle/>
        <a:p>
          <a:endParaRPr lang="en-US" sz="1200" dirty="0"/>
        </a:p>
      </dgm:t>
    </dgm:pt>
    <dgm:pt modelId="{6F6E3FC6-3354-4058-A97A-F4D0F6A93D81}" type="parTrans" cxnId="{9269B6F5-E44F-4E2D-95FE-673B1C379C49}">
      <dgm:prSet/>
      <dgm:spPr/>
      <dgm:t>
        <a:bodyPr/>
        <a:lstStyle/>
        <a:p>
          <a:endParaRPr lang="en-US"/>
        </a:p>
      </dgm:t>
    </dgm:pt>
    <dgm:pt modelId="{A05CECF7-2420-449B-9FD6-7C09048B4C3B}" type="sibTrans" cxnId="{9269B6F5-E44F-4E2D-95FE-673B1C379C49}">
      <dgm:prSet/>
      <dgm:spPr/>
      <dgm:t>
        <a:bodyPr/>
        <a:lstStyle/>
        <a:p>
          <a:endParaRPr lang="en-US"/>
        </a:p>
      </dgm:t>
    </dgm:pt>
    <dgm:pt modelId="{5B568525-4716-4C55-8D73-66BF397E9501}">
      <dgm:prSet phldrT="[Text]" custT="1"/>
      <dgm:spPr/>
      <dgm:t>
        <a:bodyPr/>
        <a:lstStyle/>
        <a:p>
          <a:r>
            <a:rPr lang="en-US" sz="1200" dirty="0" smtClean="0"/>
            <a:t>Total number of male citizens</a:t>
          </a:r>
          <a:endParaRPr lang="en-US" sz="1200" dirty="0"/>
        </a:p>
      </dgm:t>
    </dgm:pt>
    <dgm:pt modelId="{383E0373-DAEF-488F-B38C-4484F0DA414D}" type="parTrans" cxnId="{191E499A-9AFE-4BE4-BA4F-70A64901BD48}">
      <dgm:prSet/>
      <dgm:spPr/>
      <dgm:t>
        <a:bodyPr/>
        <a:lstStyle/>
        <a:p>
          <a:endParaRPr lang="en-US"/>
        </a:p>
      </dgm:t>
    </dgm:pt>
    <dgm:pt modelId="{3B534B19-2A29-400C-A1DB-4E4F23E493FD}" type="sibTrans" cxnId="{191E499A-9AFE-4BE4-BA4F-70A64901BD48}">
      <dgm:prSet/>
      <dgm:spPr/>
      <dgm:t>
        <a:bodyPr/>
        <a:lstStyle/>
        <a:p>
          <a:endParaRPr lang="en-US"/>
        </a:p>
      </dgm:t>
    </dgm:pt>
    <dgm:pt modelId="{25A9CE1C-BFF4-4339-943B-46F764ABB2CD}">
      <dgm:prSet phldrT="[Text]" custT="1"/>
      <dgm:spPr/>
      <dgm:t>
        <a:bodyPr/>
        <a:lstStyle/>
        <a:p>
          <a:endParaRPr lang="en-US" sz="1200" dirty="0"/>
        </a:p>
      </dgm:t>
    </dgm:pt>
    <dgm:pt modelId="{8C70C8B7-741A-4B40-ADEF-31A37ADA85C8}" type="parTrans" cxnId="{252472B8-6225-4E43-8524-DEB1D94E826A}">
      <dgm:prSet/>
      <dgm:spPr/>
      <dgm:t>
        <a:bodyPr/>
        <a:lstStyle/>
        <a:p>
          <a:endParaRPr lang="en-US"/>
        </a:p>
      </dgm:t>
    </dgm:pt>
    <dgm:pt modelId="{66D29F13-61EA-4F0F-B2FE-3FCA27109DA1}" type="sibTrans" cxnId="{252472B8-6225-4E43-8524-DEB1D94E826A}">
      <dgm:prSet/>
      <dgm:spPr/>
      <dgm:t>
        <a:bodyPr/>
        <a:lstStyle/>
        <a:p>
          <a:endParaRPr lang="en-US"/>
        </a:p>
      </dgm:t>
    </dgm:pt>
    <dgm:pt modelId="{3D7EBC86-C2B5-4AB1-9458-2975592C29BE}">
      <dgm:prSet phldrT="[Text]" custT="1"/>
      <dgm:spPr/>
      <dgm:t>
        <a:bodyPr/>
        <a:lstStyle/>
        <a:p>
          <a:r>
            <a:rPr lang="en-US" sz="1200" dirty="0" smtClean="0"/>
            <a:t>Total no of housing units</a:t>
          </a:r>
          <a:endParaRPr lang="en-US" sz="1200" dirty="0"/>
        </a:p>
      </dgm:t>
    </dgm:pt>
    <dgm:pt modelId="{AB8736E2-A08D-4000-98A3-EB81714EB80B}" type="parTrans" cxnId="{9D047158-CE88-4E17-B8B0-5147A56F23BB}">
      <dgm:prSet/>
      <dgm:spPr/>
      <dgm:t>
        <a:bodyPr/>
        <a:lstStyle/>
        <a:p>
          <a:endParaRPr lang="en-US"/>
        </a:p>
      </dgm:t>
    </dgm:pt>
    <dgm:pt modelId="{60606FA3-29CB-46A0-AE10-D7892ABC208B}" type="sibTrans" cxnId="{9D047158-CE88-4E17-B8B0-5147A56F23BB}">
      <dgm:prSet/>
      <dgm:spPr/>
      <dgm:t>
        <a:bodyPr/>
        <a:lstStyle/>
        <a:p>
          <a:endParaRPr lang="en-US"/>
        </a:p>
      </dgm:t>
    </dgm:pt>
    <dgm:pt modelId="{B6C5D9B6-08FD-4572-909C-FEB2C57F49C3}">
      <dgm:prSet phldrT="[Text]" custT="1"/>
      <dgm:spPr/>
      <dgm:t>
        <a:bodyPr/>
        <a:lstStyle/>
        <a:p>
          <a:endParaRPr lang="en-US" sz="1200" dirty="0"/>
        </a:p>
      </dgm:t>
    </dgm:pt>
    <dgm:pt modelId="{EA268223-F3D3-4A10-A61A-C549AF225BF5}" type="parTrans" cxnId="{4F0EB05F-45EA-4642-96AE-116C5855590E}">
      <dgm:prSet/>
      <dgm:spPr/>
      <dgm:t>
        <a:bodyPr/>
        <a:lstStyle/>
        <a:p>
          <a:endParaRPr lang="en-US"/>
        </a:p>
      </dgm:t>
    </dgm:pt>
    <dgm:pt modelId="{9B36DCF2-03BF-440D-8ECB-0F48F183A60A}" type="sibTrans" cxnId="{4F0EB05F-45EA-4642-96AE-116C5855590E}">
      <dgm:prSet/>
      <dgm:spPr/>
      <dgm:t>
        <a:bodyPr/>
        <a:lstStyle/>
        <a:p>
          <a:endParaRPr lang="en-US"/>
        </a:p>
      </dgm:t>
    </dgm:pt>
    <dgm:pt modelId="{31FF6CBC-7EEB-2C4F-999C-F2BF1CCB96A8}" type="pres">
      <dgm:prSet presAssocID="{E44DC59F-EA99-8D40-8BBC-7032994CAE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951F5-CF29-554E-8F9C-337A9A88054C}" type="pres">
      <dgm:prSet presAssocID="{E7037880-C19F-2340-B610-6F0E09BE1BC2}" presName="composite" presStyleCnt="0"/>
      <dgm:spPr/>
    </dgm:pt>
    <dgm:pt modelId="{56A358A1-7F44-6741-A55E-FCB5F746A36B}" type="pres">
      <dgm:prSet presAssocID="{E7037880-C19F-2340-B610-6F0E09BE1BC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4F79CC-71B5-544A-9174-E290E502FC9F}" type="pres">
      <dgm:prSet presAssocID="{E7037880-C19F-2340-B610-6F0E09BE1BC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D1E7B4-15B3-F24B-A99E-230235349CD1}" type="pres">
      <dgm:prSet presAssocID="{EC7BDFB5-30D2-6E4F-8109-ACA1101F70BA}" presName="space" presStyleCnt="0"/>
      <dgm:spPr/>
    </dgm:pt>
    <dgm:pt modelId="{ADACAA4B-0D00-7449-9730-F12FCE75E3B1}" type="pres">
      <dgm:prSet presAssocID="{7DDACBEC-8A39-9C4A-8104-946C241A34C3}" presName="composite" presStyleCnt="0"/>
      <dgm:spPr/>
    </dgm:pt>
    <dgm:pt modelId="{C59170ED-9CD0-944C-9421-BAC8C4CA6E95}" type="pres">
      <dgm:prSet presAssocID="{7DDACBEC-8A39-9C4A-8104-946C241A34C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D4632-D3D0-EE4B-B608-6E51EAF8AE72}" type="pres">
      <dgm:prSet presAssocID="{7DDACBEC-8A39-9C4A-8104-946C241A34C3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4C84FF-E1E6-5545-80CF-7950EA8C37C1}" type="pres">
      <dgm:prSet presAssocID="{C14C1726-5A24-C44F-A76E-E29B07309D46}" presName="space" presStyleCnt="0"/>
      <dgm:spPr/>
    </dgm:pt>
    <dgm:pt modelId="{E7EE430D-74E9-5B4B-9461-6A5D396D8AAF}" type="pres">
      <dgm:prSet presAssocID="{E4560CB8-0F7E-B443-9B25-1018CB2AE11C}" presName="composite" presStyleCnt="0"/>
      <dgm:spPr/>
    </dgm:pt>
    <dgm:pt modelId="{1285E890-95AE-124F-99C8-CB027C78D295}" type="pres">
      <dgm:prSet presAssocID="{E4560CB8-0F7E-B443-9B25-1018CB2AE11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CC1F3-B8B5-CB4C-8A8D-D4D0FD6EC839}" type="pres">
      <dgm:prSet presAssocID="{E4560CB8-0F7E-B443-9B25-1018CB2AE11C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3CA8A-CACF-F544-973E-283390BEA378}" type="pres">
      <dgm:prSet presAssocID="{96E4D0FD-9397-9E4C-8141-F3A3B485AF44}" presName="space" presStyleCnt="0"/>
      <dgm:spPr/>
    </dgm:pt>
    <dgm:pt modelId="{2DE9F8F0-7614-4348-A778-19E13BE3AB23}" type="pres">
      <dgm:prSet presAssocID="{0BA91726-D9AB-EC40-9CAA-768F4AE7CFCA}" presName="composite" presStyleCnt="0"/>
      <dgm:spPr/>
    </dgm:pt>
    <dgm:pt modelId="{320FC73D-7964-A943-A49F-4931BE982C2B}" type="pres">
      <dgm:prSet presAssocID="{0BA91726-D9AB-EC40-9CAA-768F4AE7CFC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9B56A-E439-2147-90BD-BC8E8EC2BAB0}" type="pres">
      <dgm:prSet presAssocID="{0BA91726-D9AB-EC40-9CAA-768F4AE7CFCA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30761-945E-5B4F-BED9-437BECE16948}" type="pres">
      <dgm:prSet presAssocID="{356D285B-A542-BC4B-9654-A739A8E8A122}" presName="space" presStyleCnt="0"/>
      <dgm:spPr/>
    </dgm:pt>
    <dgm:pt modelId="{43DA895E-F738-5942-A843-43A1003FF6FC}" type="pres">
      <dgm:prSet presAssocID="{7184393A-F040-0146-8969-595B4CA772CA}" presName="composite" presStyleCnt="0"/>
      <dgm:spPr/>
    </dgm:pt>
    <dgm:pt modelId="{8C2D84CD-CB4A-A547-B8CF-6D9133958E04}" type="pres">
      <dgm:prSet presAssocID="{7184393A-F040-0146-8969-595B4CA772CA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BE884-77CE-3046-9567-CFB6EDF193EB}" type="pres">
      <dgm:prSet presAssocID="{7184393A-F040-0146-8969-595B4CA772CA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0C2DF-8E16-FE47-8617-293E6BEFDDB3}" srcId="{E4560CB8-0F7E-B443-9B25-1018CB2AE11C}" destId="{4851E86F-377B-1F46-ABCC-BD5CDEA63FBB}" srcOrd="1" destOrd="0" parTransId="{7EF03E9F-A213-964F-819B-51E67B29F669}" sibTransId="{A8AA80A7-00F1-634B-BBF4-EC72A8DA7A4F}"/>
    <dgm:cxn modelId="{C78EC058-7140-654C-A30E-A4D3B49F91F3}" srcId="{7184393A-F040-0146-8969-595B4CA772CA}" destId="{024FC236-59AD-404A-8B0D-7D09B077EB63}" srcOrd="5" destOrd="0" parTransId="{90329D1D-6B1D-F845-91CC-154A05201D9E}" sibTransId="{7A84DA78-4234-A645-AD54-1AEBED5B1D50}"/>
    <dgm:cxn modelId="{43B852C8-9DAF-E649-A114-0FEFC72E6145}" type="presOf" srcId="{4851E86F-377B-1F46-ABCC-BD5CDEA63FBB}" destId="{54ACC1F3-B8B5-CB4C-8A8D-D4D0FD6EC839}" srcOrd="0" destOrd="1" presId="urn:microsoft.com/office/officeart/2005/8/layout/hList1"/>
    <dgm:cxn modelId="{E095E2C1-141B-E94E-B0F4-0EC71E962FCC}" type="presOf" srcId="{31E07DC1-56D2-214C-B535-33376DA18857}" destId="{949BE884-77CE-3046-9567-CFB6EDF193EB}" srcOrd="0" destOrd="4" presId="urn:microsoft.com/office/officeart/2005/8/layout/hList1"/>
    <dgm:cxn modelId="{9BDF04FF-A5DA-A544-B332-476633FE8EEE}" type="presOf" srcId="{6B792D2D-14EE-BB4A-A308-A7710558264C}" destId="{54ACC1F3-B8B5-CB4C-8A8D-D4D0FD6EC839}" srcOrd="0" destOrd="6" presId="urn:microsoft.com/office/officeart/2005/8/layout/hList1"/>
    <dgm:cxn modelId="{ADC82657-0AB3-495F-A712-0ADFAAF4AC0E}" type="presOf" srcId="{25A9CE1C-BFF4-4339-943B-46F764ABB2CD}" destId="{3C4F79CC-71B5-544A-9174-E290E502FC9F}" srcOrd="0" destOrd="3" presId="urn:microsoft.com/office/officeart/2005/8/layout/hList1"/>
    <dgm:cxn modelId="{D17EEE9D-7F8C-4446-9E67-CD75F8F48A42}" type="presOf" srcId="{7DDACBEC-8A39-9C4A-8104-946C241A34C3}" destId="{C59170ED-9CD0-944C-9421-BAC8C4CA6E95}" srcOrd="0" destOrd="0" presId="urn:microsoft.com/office/officeart/2005/8/layout/hList1"/>
    <dgm:cxn modelId="{1E86573A-9DDE-F746-A01C-BDE98607D049}" type="presOf" srcId="{E4560CB8-0F7E-B443-9B25-1018CB2AE11C}" destId="{1285E890-95AE-124F-99C8-CB027C78D295}" srcOrd="0" destOrd="0" presId="urn:microsoft.com/office/officeart/2005/8/layout/hList1"/>
    <dgm:cxn modelId="{8839CAF1-02B4-D04C-8AC2-7FEDE4001BED}" srcId="{E44DC59F-EA99-8D40-8BBC-7032994CAE7F}" destId="{E4560CB8-0F7E-B443-9B25-1018CB2AE11C}" srcOrd="2" destOrd="0" parTransId="{609C1DC2-3F47-4D4F-85F1-C72D3B28F18C}" sibTransId="{96E4D0FD-9397-9E4C-8141-F3A3B485AF44}"/>
    <dgm:cxn modelId="{602C3BE6-BE7A-4F43-A71A-71D897C47583}" type="presOf" srcId="{77CBA4BC-751F-4EFA-96E3-72B76842CF9D}" destId="{3F79B56A-E439-2147-90BD-BC8E8EC2BAB0}" srcOrd="0" destOrd="0" presId="urn:microsoft.com/office/officeart/2005/8/layout/hList1"/>
    <dgm:cxn modelId="{252472B8-6225-4E43-8524-DEB1D94E826A}" srcId="{E7037880-C19F-2340-B610-6F0E09BE1BC2}" destId="{25A9CE1C-BFF4-4339-943B-46F764ABB2CD}" srcOrd="3" destOrd="0" parTransId="{8C70C8B7-741A-4B40-ADEF-31A37ADA85C8}" sibTransId="{66D29F13-61EA-4F0F-B2FE-3FCA27109DA1}"/>
    <dgm:cxn modelId="{23D46074-5F63-45CB-BEC0-1813FA085A88}" type="presOf" srcId="{F90B35ED-0938-4ADE-95A1-1A960FB322CB}" destId="{3F79B56A-E439-2147-90BD-BC8E8EC2BAB0}" srcOrd="0" destOrd="1" presId="urn:microsoft.com/office/officeart/2005/8/layout/hList1"/>
    <dgm:cxn modelId="{DA731B73-1081-E44C-B78A-D35CD0140D02}" srcId="{E44DC59F-EA99-8D40-8BBC-7032994CAE7F}" destId="{E7037880-C19F-2340-B610-6F0E09BE1BC2}" srcOrd="0" destOrd="0" parTransId="{0DFCAD37-2979-8046-A039-1779E9352896}" sibTransId="{EC7BDFB5-30D2-6E4F-8109-ACA1101F70BA}"/>
    <dgm:cxn modelId="{3758509A-E5D2-114A-879D-9F2DC7B61E31}" srcId="{E4560CB8-0F7E-B443-9B25-1018CB2AE11C}" destId="{1E9A1C86-16B7-9141-9600-A9935CB7ADDE}" srcOrd="0" destOrd="0" parTransId="{F609F6AA-B9DC-3940-8CAD-6DAF9B4A57F9}" sibTransId="{CB879DD3-3839-6148-BEB6-8C311014A96D}"/>
    <dgm:cxn modelId="{DA91688D-13D1-1F42-86F0-6255717FB55D}" type="presOf" srcId="{24A81361-032F-B944-BFA2-BDE5DFEAAEDD}" destId="{54ACC1F3-B8B5-CB4C-8A8D-D4D0FD6EC839}" srcOrd="0" destOrd="5" presId="urn:microsoft.com/office/officeart/2005/8/layout/hList1"/>
    <dgm:cxn modelId="{4F0EB05F-45EA-4642-96AE-116C5855590E}" srcId="{E7037880-C19F-2340-B610-6F0E09BE1BC2}" destId="{B6C5D9B6-08FD-4572-909C-FEB2C57F49C3}" srcOrd="5" destOrd="0" parTransId="{EA268223-F3D3-4A10-A61A-C549AF225BF5}" sibTransId="{9B36DCF2-03BF-440D-8ECB-0F48F183A60A}"/>
    <dgm:cxn modelId="{D6116C44-DA80-4B45-B787-DB883357E3C7}" type="presOf" srcId="{E7037880-C19F-2340-B610-6F0E09BE1BC2}" destId="{56A358A1-7F44-6741-A55E-FCB5F746A36B}" srcOrd="0" destOrd="0" presId="urn:microsoft.com/office/officeart/2005/8/layout/hList1"/>
    <dgm:cxn modelId="{DCA7039F-5D87-3B4F-B648-E18A4A5DD201}" type="presOf" srcId="{7BC2FA13-1F96-8C4B-A5DE-7636F463A3F2}" destId="{949BE884-77CE-3046-9567-CFB6EDF193EB}" srcOrd="0" destOrd="1" presId="urn:microsoft.com/office/officeart/2005/8/layout/hList1"/>
    <dgm:cxn modelId="{935B3C08-2064-0441-A2AE-B74F2EE98A14}" type="presOf" srcId="{024FC236-59AD-404A-8B0D-7D09B077EB63}" destId="{949BE884-77CE-3046-9567-CFB6EDF193EB}" srcOrd="0" destOrd="5" presId="urn:microsoft.com/office/officeart/2005/8/layout/hList1"/>
    <dgm:cxn modelId="{31BA6EA9-58F6-3E47-9F78-5104BF55670C}" type="presOf" srcId="{C7F1E7EB-4665-7A47-A90F-333C51DAAFA6}" destId="{B93D4632-D3D0-EE4B-B608-6E51EAF8AE72}" srcOrd="0" destOrd="3" presId="urn:microsoft.com/office/officeart/2005/8/layout/hList1"/>
    <dgm:cxn modelId="{50625028-E94E-254B-B5EA-0CFED64377F4}" type="presOf" srcId="{282F011C-995E-8B4F-BB4A-2A1EF347E959}" destId="{3C4F79CC-71B5-544A-9174-E290E502FC9F}" srcOrd="0" destOrd="0" presId="urn:microsoft.com/office/officeart/2005/8/layout/hList1"/>
    <dgm:cxn modelId="{266A6033-0C5C-EB42-8029-516CC50222A4}" srcId="{7DDACBEC-8A39-9C4A-8104-946C241A34C3}" destId="{0F1F6047-B55B-474A-87E1-1EC690AFB9AE}" srcOrd="2" destOrd="0" parTransId="{70B12827-0B2A-C049-832D-C6311E5B91C1}" sibTransId="{E35D0B75-2D78-5E4C-AF0A-C440EA862B7C}"/>
    <dgm:cxn modelId="{29197DF1-8D31-994C-9E59-40313B51E376}" srcId="{7184393A-F040-0146-8969-595B4CA772CA}" destId="{7BC2FA13-1F96-8C4B-A5DE-7636F463A3F2}" srcOrd="1" destOrd="0" parTransId="{A4C792A7-4E14-0C42-A69B-038E1F7DA98D}" sibTransId="{04AB6EED-8F54-7E48-B748-1524233D5255}"/>
    <dgm:cxn modelId="{E96C0434-E2D2-BA46-97D9-57B4A6616E48}" type="presOf" srcId="{0BA91726-D9AB-EC40-9CAA-768F4AE7CFCA}" destId="{320FC73D-7964-A943-A49F-4931BE982C2B}" srcOrd="0" destOrd="0" presId="urn:microsoft.com/office/officeart/2005/8/layout/hList1"/>
    <dgm:cxn modelId="{2B69C4B7-8693-994A-A6CD-D4E2C93FCC54}" srcId="{7184393A-F040-0146-8969-595B4CA772CA}" destId="{E4C7232E-3ABD-7B41-BBAC-EA00EA2DA265}" srcOrd="2" destOrd="0" parTransId="{2CA4862A-E7D4-0F44-98E1-2A0B11259F6D}" sibTransId="{ABEA7F22-1C52-B940-8AD1-6B1D78ECB83A}"/>
    <dgm:cxn modelId="{D62F03FA-A2B2-394D-82B5-576376F85D12}" srcId="{E4560CB8-0F7E-B443-9B25-1018CB2AE11C}" destId="{24A81361-032F-B944-BFA2-BDE5DFEAAEDD}" srcOrd="5" destOrd="0" parTransId="{01807241-A26F-4349-BFD0-B2CC916BC109}" sibTransId="{D2B02C19-A0F5-5348-8811-036BC9016868}"/>
    <dgm:cxn modelId="{B25A47A7-7327-D740-BC50-16CD99272BBA}" srcId="{E4560CB8-0F7E-B443-9B25-1018CB2AE11C}" destId="{7ADE418B-8014-7F45-95FF-A111B223507B}" srcOrd="4" destOrd="0" parTransId="{784D28A1-C738-3346-AB29-7D95E4F2F295}" sibTransId="{DB403ED1-3BBC-4B47-86D6-63E3AFF0601D}"/>
    <dgm:cxn modelId="{BA30A414-63B9-6741-BC31-A2D620759B8D}" srcId="{7184393A-F040-0146-8969-595B4CA772CA}" destId="{CA0DEAEB-2A48-6743-9B72-B78D0E451E8D}" srcOrd="0" destOrd="0" parTransId="{AC61B60C-D050-CD41-9DBA-71866175F04C}" sibTransId="{3F29BDCD-207B-6D41-A667-11AD9508AD94}"/>
    <dgm:cxn modelId="{C54AC861-4B25-8544-8EFC-D9454BB76036}" type="presOf" srcId="{E44DC59F-EA99-8D40-8BBC-7032994CAE7F}" destId="{31FF6CBC-7EEB-2C4F-999C-F2BF1CCB96A8}" srcOrd="0" destOrd="0" presId="urn:microsoft.com/office/officeart/2005/8/layout/hList1"/>
    <dgm:cxn modelId="{49FED08B-6C30-4FFE-89CB-0DA969773636}" type="presOf" srcId="{5B568525-4716-4C55-8D73-66BF397E9501}" destId="{3C4F79CC-71B5-544A-9174-E290E502FC9F}" srcOrd="0" destOrd="4" presId="urn:microsoft.com/office/officeart/2005/8/layout/hList1"/>
    <dgm:cxn modelId="{D91C8A96-8570-A84A-A9BE-07B0B25CD54E}" srcId="{E7037880-C19F-2340-B610-6F0E09BE1BC2}" destId="{282F011C-995E-8B4F-BB4A-2A1EF347E959}" srcOrd="0" destOrd="0" parTransId="{D9E862DA-14D3-6F4E-A6EB-9C8A960E8E9A}" sibTransId="{B97A1709-3A41-E74B-9CDB-6C1433555F16}"/>
    <dgm:cxn modelId="{6065DA8A-AB91-0248-9578-1323301FDDC7}" srcId="{7DDACBEC-8A39-9C4A-8104-946C241A34C3}" destId="{E1184A25-0D38-4042-88BF-32CCA8EF8B11}" srcOrd="1" destOrd="0" parTransId="{619AACF9-0E87-3E4A-B78B-D8469B0B8FAA}" sibTransId="{99A0AD09-5ED1-EA49-B489-CFB6B882C98F}"/>
    <dgm:cxn modelId="{3C7ECDDC-2031-E744-89E8-DE97D7EC2FD7}" srcId="{7184393A-F040-0146-8969-595B4CA772CA}" destId="{104BA2BB-42C3-934D-B924-E350952C547D}" srcOrd="6" destOrd="0" parTransId="{BE69C1A8-2895-2B44-A0A2-7BE70A9C5E3F}" sibTransId="{7D352149-61E2-2249-9E73-7B8B47ACD056}"/>
    <dgm:cxn modelId="{B547C14F-18E8-B649-B281-17E89B57155D}" type="presOf" srcId="{1B6649BD-78D4-4C49-ADFB-D3704981AA85}" destId="{B93D4632-D3D0-EE4B-B608-6E51EAF8AE72}" srcOrd="0" destOrd="0" presId="urn:microsoft.com/office/officeart/2005/8/layout/hList1"/>
    <dgm:cxn modelId="{8C979502-3AFB-7A41-B096-C05F37F72EEF}" srcId="{E44DC59F-EA99-8D40-8BBC-7032994CAE7F}" destId="{7184393A-F040-0146-8969-595B4CA772CA}" srcOrd="4" destOrd="0" parTransId="{F100723F-ADCB-7B44-BE5D-620A8668D44C}" sibTransId="{15F1B0B0-1C38-4844-9C8D-DD83F29CC654}"/>
    <dgm:cxn modelId="{5E636E38-75AC-9144-B85C-54A91CAB2945}" srcId="{7184393A-F040-0146-8969-595B4CA772CA}" destId="{5A5AE2D9-11B7-F541-8D49-9DDBD2CEC1F4}" srcOrd="3" destOrd="0" parTransId="{CF1FC763-651F-AE4A-B9FE-A2B1A33DC20E}" sibTransId="{F28F0337-E26F-8C4F-B2B5-EC35AB4968D2}"/>
    <dgm:cxn modelId="{B29A20C9-6817-4DB4-AEA9-B61B21B39B76}" type="presOf" srcId="{5BCAFA07-3377-4400-98E2-BB05BC90B6D6}" destId="{3C4F79CC-71B5-544A-9174-E290E502FC9F}" srcOrd="0" destOrd="1" presId="urn:microsoft.com/office/officeart/2005/8/layout/hList1"/>
    <dgm:cxn modelId="{DF885F97-443F-1044-8EDF-5F60BDF02DD3}" type="presOf" srcId="{5A5AE2D9-11B7-F541-8D49-9DDBD2CEC1F4}" destId="{949BE884-77CE-3046-9567-CFB6EDF193EB}" srcOrd="0" destOrd="3" presId="urn:microsoft.com/office/officeart/2005/8/layout/hList1"/>
    <dgm:cxn modelId="{CE6B9522-14E2-EB46-B112-F7F5286244A2}" srcId="{E4560CB8-0F7E-B443-9B25-1018CB2AE11C}" destId="{09B2A7A0-6929-F740-B79E-2F573573A416}" srcOrd="2" destOrd="0" parTransId="{2FC15FB8-7476-D84F-89D6-435DCB523993}" sibTransId="{8AC012E5-5475-BE44-96E4-3D7A20908D46}"/>
    <dgm:cxn modelId="{6959E797-8792-7E46-B700-B1DEDBACAE0F}" srcId="{E44DC59F-EA99-8D40-8BBC-7032994CAE7F}" destId="{7DDACBEC-8A39-9C4A-8104-946C241A34C3}" srcOrd="1" destOrd="0" parTransId="{38FE10A5-4E64-464F-B827-61C3C13FEBC6}" sibTransId="{C14C1726-5A24-C44F-A76E-E29B07309D46}"/>
    <dgm:cxn modelId="{63290C7F-E010-334B-BB31-CF1CE0CC487A}" type="presOf" srcId="{104BA2BB-42C3-934D-B924-E350952C547D}" destId="{949BE884-77CE-3046-9567-CFB6EDF193EB}" srcOrd="0" destOrd="6" presId="urn:microsoft.com/office/officeart/2005/8/layout/hList1"/>
    <dgm:cxn modelId="{E2E825FD-5EDB-4B8C-B038-5F53127EFC11}" type="presOf" srcId="{B6C5D9B6-08FD-4572-909C-FEB2C57F49C3}" destId="{3C4F79CC-71B5-544A-9174-E290E502FC9F}" srcOrd="0" destOrd="5" presId="urn:microsoft.com/office/officeart/2005/8/layout/hList1"/>
    <dgm:cxn modelId="{BAE07376-33D6-B348-8A32-2E8AE612E171}" type="presOf" srcId="{7184393A-F040-0146-8969-595B4CA772CA}" destId="{8C2D84CD-CB4A-A547-B8CF-6D9133958E04}" srcOrd="0" destOrd="0" presId="urn:microsoft.com/office/officeart/2005/8/layout/hList1"/>
    <dgm:cxn modelId="{D37EE188-3EF1-8D4F-9A70-94ED3F065910}" type="presOf" srcId="{CA0DEAEB-2A48-6743-9B72-B78D0E451E8D}" destId="{949BE884-77CE-3046-9567-CFB6EDF193EB}" srcOrd="0" destOrd="0" presId="urn:microsoft.com/office/officeart/2005/8/layout/hList1"/>
    <dgm:cxn modelId="{EC992A4E-922D-0743-9C9C-1AC789B22936}" type="presOf" srcId="{08F3A048-1580-8E46-9225-93F8C00D8156}" destId="{B93D4632-D3D0-EE4B-B608-6E51EAF8AE72}" srcOrd="0" destOrd="4" presId="urn:microsoft.com/office/officeart/2005/8/layout/hList1"/>
    <dgm:cxn modelId="{3FA7B965-8C68-F34B-9526-18CCA0997B16}" srcId="{E4560CB8-0F7E-B443-9B25-1018CB2AE11C}" destId="{6B792D2D-14EE-BB4A-A308-A7710558264C}" srcOrd="6" destOrd="0" parTransId="{1A8BB3DC-7AED-7C4C-B035-9C3E21E13130}" sibTransId="{E1E644D5-E349-FC4B-B0F6-55C9A2C433DB}"/>
    <dgm:cxn modelId="{0B4E6179-8778-5C41-AA10-4A4D16938150}" srcId="{7184393A-F040-0146-8969-595B4CA772CA}" destId="{31E07DC1-56D2-214C-B535-33376DA18857}" srcOrd="4" destOrd="0" parTransId="{5C7CC115-9D70-5144-A194-9113D7A54F78}" sibTransId="{AB73776D-8504-F548-AD96-C6FDE5191696}"/>
    <dgm:cxn modelId="{9D047158-CE88-4E17-B8B0-5147A56F23BB}" srcId="{E7037880-C19F-2340-B610-6F0E09BE1BC2}" destId="{3D7EBC86-C2B5-4AB1-9458-2975592C29BE}" srcOrd="6" destOrd="0" parTransId="{AB8736E2-A08D-4000-98A3-EB81714EB80B}" sibTransId="{60606FA3-29CB-46A0-AE10-D7892ABC208B}"/>
    <dgm:cxn modelId="{A73D9131-23E2-9749-8150-5F484980630A}" type="presOf" srcId="{E1184A25-0D38-4042-88BF-32CCA8EF8B11}" destId="{B93D4632-D3D0-EE4B-B608-6E51EAF8AE72}" srcOrd="0" destOrd="1" presId="urn:microsoft.com/office/officeart/2005/8/layout/hList1"/>
    <dgm:cxn modelId="{5A772AFF-0376-4CB5-947F-E9BEC5FDD853}" srcId="{E7037880-C19F-2340-B610-6F0E09BE1BC2}" destId="{70C966BA-A8C2-49E2-A9EC-EA41A3FDAAD7}" srcOrd="2" destOrd="0" parTransId="{033E61A7-7547-46DF-82C5-B627CC390423}" sibTransId="{E3C0CE73-4B0C-4C30-AF6E-924F28648B58}"/>
    <dgm:cxn modelId="{FF620E4F-3445-2D41-9E26-80F8BDC0D632}" type="presOf" srcId="{7ADE418B-8014-7F45-95FF-A111B223507B}" destId="{54ACC1F3-B8B5-CB4C-8A8D-D4D0FD6EC839}" srcOrd="0" destOrd="4" presId="urn:microsoft.com/office/officeart/2005/8/layout/hList1"/>
    <dgm:cxn modelId="{AA2B2BDC-50CB-4FA2-92C7-ED24D02C70D6}" srcId="{0BA91726-D9AB-EC40-9CAA-768F4AE7CFCA}" destId="{77CBA4BC-751F-4EFA-96E3-72B76842CF9D}" srcOrd="0" destOrd="0" parTransId="{F1366163-7134-401A-BA84-3E7CE430EEEE}" sibTransId="{2589B374-D31B-4818-8DEE-63CECD3B1C03}"/>
    <dgm:cxn modelId="{843E25C2-B56B-D94B-B32D-8750224072D0}" srcId="{7DDACBEC-8A39-9C4A-8104-946C241A34C3}" destId="{1B6649BD-78D4-4C49-ADFB-D3704981AA85}" srcOrd="0" destOrd="0" parTransId="{65E69076-11DA-8D44-8E8A-5593308AB088}" sibTransId="{7BB5032C-E466-9F43-A3D9-488501C0DF90}"/>
    <dgm:cxn modelId="{FC035A90-7ECD-6643-852F-F444121C71B5}" type="presOf" srcId="{09B2A7A0-6929-F740-B79E-2F573573A416}" destId="{54ACC1F3-B8B5-CB4C-8A8D-D4D0FD6EC839}" srcOrd="0" destOrd="2" presId="urn:microsoft.com/office/officeart/2005/8/layout/hList1"/>
    <dgm:cxn modelId="{0ECA86F1-3261-0940-AD67-396BBC4ED106}" type="presOf" srcId="{E94A99B4-907E-F249-BD6D-44439A8F10A4}" destId="{54ACC1F3-B8B5-CB4C-8A8D-D4D0FD6EC839}" srcOrd="0" destOrd="3" presId="urn:microsoft.com/office/officeart/2005/8/layout/hList1"/>
    <dgm:cxn modelId="{B545B413-8975-D243-AE77-72D45668CAA2}" type="presOf" srcId="{1E9A1C86-16B7-9141-9600-A9935CB7ADDE}" destId="{54ACC1F3-B8B5-CB4C-8A8D-D4D0FD6EC839}" srcOrd="0" destOrd="0" presId="urn:microsoft.com/office/officeart/2005/8/layout/hList1"/>
    <dgm:cxn modelId="{9269B6F5-E44F-4E2D-95FE-673B1C379C49}" srcId="{E7037880-C19F-2340-B610-6F0E09BE1BC2}" destId="{5BCAFA07-3377-4400-98E2-BB05BC90B6D6}" srcOrd="1" destOrd="0" parTransId="{6F6E3FC6-3354-4058-A97A-F4D0F6A93D81}" sibTransId="{A05CECF7-2420-449B-9FD6-7C09048B4C3B}"/>
    <dgm:cxn modelId="{2EFCA9DE-995C-2C4A-919A-6AD49E74A8D8}" srcId="{7DDACBEC-8A39-9C4A-8104-946C241A34C3}" destId="{C7F1E7EB-4665-7A47-A90F-333C51DAAFA6}" srcOrd="3" destOrd="0" parTransId="{FF43EDF1-9743-5145-990E-750BEC4B83B3}" sibTransId="{A42A355E-5B65-2C4F-9EC8-7D6BAA585D22}"/>
    <dgm:cxn modelId="{D2009D5B-AD28-42A3-9A03-E90FBB85E966}" srcId="{0BA91726-D9AB-EC40-9CAA-768F4AE7CFCA}" destId="{F90B35ED-0938-4ADE-95A1-1A960FB322CB}" srcOrd="1" destOrd="0" parTransId="{FBDCA619-767D-4FAD-928F-2B243784EC57}" sibTransId="{B5658A82-08E6-4375-B708-578E132F86B0}"/>
    <dgm:cxn modelId="{F50284F8-2C3B-2346-802C-A44921E12BD0}" srcId="{E4560CB8-0F7E-B443-9B25-1018CB2AE11C}" destId="{E94A99B4-907E-F249-BD6D-44439A8F10A4}" srcOrd="3" destOrd="0" parTransId="{78A098EC-A00A-4940-8022-2C2A21CBE7E0}" sibTransId="{88363B3E-C089-8644-9DEC-D6A78E37ECE6}"/>
    <dgm:cxn modelId="{4317C557-577C-F146-AB7D-766E2F395D74}" type="presOf" srcId="{E4C7232E-3ABD-7B41-BBAC-EA00EA2DA265}" destId="{949BE884-77CE-3046-9567-CFB6EDF193EB}" srcOrd="0" destOrd="2" presId="urn:microsoft.com/office/officeart/2005/8/layout/hList1"/>
    <dgm:cxn modelId="{1CB5A256-1A3A-FD42-BF6D-782E48E989D8}" srcId="{7DDACBEC-8A39-9C4A-8104-946C241A34C3}" destId="{08F3A048-1580-8E46-9225-93F8C00D8156}" srcOrd="4" destOrd="0" parTransId="{5A1901BF-7B88-8043-9A84-D913FC39FAFD}" sibTransId="{7BA1D83C-FB66-4640-A17D-852520AF47C6}"/>
    <dgm:cxn modelId="{2F12846B-FA2E-9644-85DB-072BFCEBF2E9}" type="presOf" srcId="{0F1F6047-B55B-474A-87E1-1EC690AFB9AE}" destId="{B93D4632-D3D0-EE4B-B608-6E51EAF8AE72}" srcOrd="0" destOrd="2" presId="urn:microsoft.com/office/officeart/2005/8/layout/hList1"/>
    <dgm:cxn modelId="{7BA81317-6EAF-C84C-819E-052D17BCD7F8}" srcId="{E44DC59F-EA99-8D40-8BBC-7032994CAE7F}" destId="{0BA91726-D9AB-EC40-9CAA-768F4AE7CFCA}" srcOrd="3" destOrd="0" parTransId="{6FCE8667-8034-8D48-932A-DE0A40C21A98}" sibTransId="{356D285B-A542-BC4B-9654-A739A8E8A122}"/>
    <dgm:cxn modelId="{49C55FC9-9BB4-444D-8FC1-1D99B30B4101}" type="presOf" srcId="{70C966BA-A8C2-49E2-A9EC-EA41A3FDAAD7}" destId="{3C4F79CC-71B5-544A-9174-E290E502FC9F}" srcOrd="0" destOrd="2" presId="urn:microsoft.com/office/officeart/2005/8/layout/hList1"/>
    <dgm:cxn modelId="{88986534-74C8-4212-B324-6AEADAC59E84}" type="presOf" srcId="{3D7EBC86-C2B5-4AB1-9458-2975592C29BE}" destId="{3C4F79CC-71B5-544A-9174-E290E502FC9F}" srcOrd="0" destOrd="6" presId="urn:microsoft.com/office/officeart/2005/8/layout/hList1"/>
    <dgm:cxn modelId="{191E499A-9AFE-4BE4-BA4F-70A64901BD48}" srcId="{E7037880-C19F-2340-B610-6F0E09BE1BC2}" destId="{5B568525-4716-4C55-8D73-66BF397E9501}" srcOrd="4" destOrd="0" parTransId="{383E0373-DAEF-488F-B38C-4484F0DA414D}" sibTransId="{3B534B19-2A29-400C-A1DB-4E4F23E493FD}"/>
    <dgm:cxn modelId="{FD45DF54-C4E3-D443-AC97-F3F01E8B21DA}" type="presParOf" srcId="{31FF6CBC-7EEB-2C4F-999C-F2BF1CCB96A8}" destId="{B03951F5-CF29-554E-8F9C-337A9A88054C}" srcOrd="0" destOrd="0" presId="urn:microsoft.com/office/officeart/2005/8/layout/hList1"/>
    <dgm:cxn modelId="{0B5BA899-975A-4142-A4BB-D333155D5326}" type="presParOf" srcId="{B03951F5-CF29-554E-8F9C-337A9A88054C}" destId="{56A358A1-7F44-6741-A55E-FCB5F746A36B}" srcOrd="0" destOrd="0" presId="urn:microsoft.com/office/officeart/2005/8/layout/hList1"/>
    <dgm:cxn modelId="{A72D3D2E-5C36-544F-8B58-29FD0675660A}" type="presParOf" srcId="{B03951F5-CF29-554E-8F9C-337A9A88054C}" destId="{3C4F79CC-71B5-544A-9174-E290E502FC9F}" srcOrd="1" destOrd="0" presId="urn:microsoft.com/office/officeart/2005/8/layout/hList1"/>
    <dgm:cxn modelId="{A9386243-9E00-8942-8E80-B35A56D6A5BA}" type="presParOf" srcId="{31FF6CBC-7EEB-2C4F-999C-F2BF1CCB96A8}" destId="{01D1E7B4-15B3-F24B-A99E-230235349CD1}" srcOrd="1" destOrd="0" presId="urn:microsoft.com/office/officeart/2005/8/layout/hList1"/>
    <dgm:cxn modelId="{480F1C08-8345-C543-B917-11880E05616E}" type="presParOf" srcId="{31FF6CBC-7EEB-2C4F-999C-F2BF1CCB96A8}" destId="{ADACAA4B-0D00-7449-9730-F12FCE75E3B1}" srcOrd="2" destOrd="0" presId="urn:microsoft.com/office/officeart/2005/8/layout/hList1"/>
    <dgm:cxn modelId="{72856DBC-324C-484E-A467-41388241E496}" type="presParOf" srcId="{ADACAA4B-0D00-7449-9730-F12FCE75E3B1}" destId="{C59170ED-9CD0-944C-9421-BAC8C4CA6E95}" srcOrd="0" destOrd="0" presId="urn:microsoft.com/office/officeart/2005/8/layout/hList1"/>
    <dgm:cxn modelId="{CEBBAE02-25F4-6449-A58E-B49905755676}" type="presParOf" srcId="{ADACAA4B-0D00-7449-9730-F12FCE75E3B1}" destId="{B93D4632-D3D0-EE4B-B608-6E51EAF8AE72}" srcOrd="1" destOrd="0" presId="urn:microsoft.com/office/officeart/2005/8/layout/hList1"/>
    <dgm:cxn modelId="{6965EBA9-205E-7942-B6CE-D4DBEDDB5A34}" type="presParOf" srcId="{31FF6CBC-7EEB-2C4F-999C-F2BF1CCB96A8}" destId="{F84C84FF-E1E6-5545-80CF-7950EA8C37C1}" srcOrd="3" destOrd="0" presId="urn:microsoft.com/office/officeart/2005/8/layout/hList1"/>
    <dgm:cxn modelId="{021A7556-8EE4-6243-9110-182051C44E34}" type="presParOf" srcId="{31FF6CBC-7EEB-2C4F-999C-F2BF1CCB96A8}" destId="{E7EE430D-74E9-5B4B-9461-6A5D396D8AAF}" srcOrd="4" destOrd="0" presId="urn:microsoft.com/office/officeart/2005/8/layout/hList1"/>
    <dgm:cxn modelId="{A9C8BFB3-83A6-F549-B1CC-436FF17EE3E6}" type="presParOf" srcId="{E7EE430D-74E9-5B4B-9461-6A5D396D8AAF}" destId="{1285E890-95AE-124F-99C8-CB027C78D295}" srcOrd="0" destOrd="0" presId="urn:microsoft.com/office/officeart/2005/8/layout/hList1"/>
    <dgm:cxn modelId="{552A54B0-1FE6-0442-929C-664778058969}" type="presParOf" srcId="{E7EE430D-74E9-5B4B-9461-6A5D396D8AAF}" destId="{54ACC1F3-B8B5-CB4C-8A8D-D4D0FD6EC839}" srcOrd="1" destOrd="0" presId="urn:microsoft.com/office/officeart/2005/8/layout/hList1"/>
    <dgm:cxn modelId="{720CA0B6-3CF3-EC4D-9296-26BC3104D32A}" type="presParOf" srcId="{31FF6CBC-7EEB-2C4F-999C-F2BF1CCB96A8}" destId="{5E73CA8A-CACF-F544-973E-283390BEA378}" srcOrd="5" destOrd="0" presId="urn:microsoft.com/office/officeart/2005/8/layout/hList1"/>
    <dgm:cxn modelId="{FECEE470-D79C-8240-A465-2246B29CC279}" type="presParOf" srcId="{31FF6CBC-7EEB-2C4F-999C-F2BF1CCB96A8}" destId="{2DE9F8F0-7614-4348-A778-19E13BE3AB23}" srcOrd="6" destOrd="0" presId="urn:microsoft.com/office/officeart/2005/8/layout/hList1"/>
    <dgm:cxn modelId="{8DC1FAE5-EB61-B543-A22D-F9A5C50B4A90}" type="presParOf" srcId="{2DE9F8F0-7614-4348-A778-19E13BE3AB23}" destId="{320FC73D-7964-A943-A49F-4931BE982C2B}" srcOrd="0" destOrd="0" presId="urn:microsoft.com/office/officeart/2005/8/layout/hList1"/>
    <dgm:cxn modelId="{F8C06D7D-6166-264A-97F2-DCE7490EA124}" type="presParOf" srcId="{2DE9F8F0-7614-4348-A778-19E13BE3AB23}" destId="{3F79B56A-E439-2147-90BD-BC8E8EC2BAB0}" srcOrd="1" destOrd="0" presId="urn:microsoft.com/office/officeart/2005/8/layout/hList1"/>
    <dgm:cxn modelId="{FEE98B2D-D97A-D54A-854B-8476415D493F}" type="presParOf" srcId="{31FF6CBC-7EEB-2C4F-999C-F2BF1CCB96A8}" destId="{80530761-945E-5B4F-BED9-437BECE16948}" srcOrd="7" destOrd="0" presId="urn:microsoft.com/office/officeart/2005/8/layout/hList1"/>
    <dgm:cxn modelId="{F4C82386-3AD2-4646-AC44-0A3D2CCA4627}" type="presParOf" srcId="{31FF6CBC-7EEB-2C4F-999C-F2BF1CCB96A8}" destId="{43DA895E-F738-5942-A843-43A1003FF6FC}" srcOrd="8" destOrd="0" presId="urn:microsoft.com/office/officeart/2005/8/layout/hList1"/>
    <dgm:cxn modelId="{7563C948-264B-C44C-B725-E245C474D404}" type="presParOf" srcId="{43DA895E-F738-5942-A843-43A1003FF6FC}" destId="{8C2D84CD-CB4A-A547-B8CF-6D9133958E04}" srcOrd="0" destOrd="0" presId="urn:microsoft.com/office/officeart/2005/8/layout/hList1"/>
    <dgm:cxn modelId="{9E911D33-EBC9-2E46-8E5D-3C728876E185}" type="presParOf" srcId="{43DA895E-F738-5942-A843-43A1003FF6FC}" destId="{949BE884-77CE-3046-9567-CFB6EDF19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58A1-7F44-6741-A55E-FCB5F746A36B}">
      <dsp:nvSpPr>
        <dsp:cNvPr id="0" name=""/>
        <dsp:cNvSpPr/>
      </dsp:nvSpPr>
      <dsp:spPr>
        <a:xfrm>
          <a:off x="5335" y="749526"/>
          <a:ext cx="2045244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Demographics</a:t>
          </a:r>
        </a:p>
      </dsp:txBody>
      <dsp:txXfrm>
        <a:off x="5335" y="749526"/>
        <a:ext cx="2045244" cy="604800"/>
      </dsp:txXfrm>
    </dsp:sp>
    <dsp:sp modelId="{3C4F79CC-71B5-544A-9174-E290E502FC9F}">
      <dsp:nvSpPr>
        <dsp:cNvPr id="0" name=""/>
        <dsp:cNvSpPr/>
      </dsp:nvSpPr>
      <dsp:spPr>
        <a:xfrm>
          <a:off x="5335" y="1354326"/>
          <a:ext cx="2045244" cy="239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Different races and different age groups population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Population of age groups 60 to 64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Total number of male citizens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Total no of housing units</a:t>
          </a:r>
          <a:endParaRPr lang="en-US" sz="1200" kern="1200" dirty="0"/>
        </a:p>
      </dsp:txBody>
      <dsp:txXfrm>
        <a:off x="5335" y="1354326"/>
        <a:ext cx="2045244" cy="2399473"/>
      </dsp:txXfrm>
    </dsp:sp>
    <dsp:sp modelId="{C59170ED-9CD0-944C-9421-BAC8C4CA6E95}">
      <dsp:nvSpPr>
        <dsp:cNvPr id="0" name=""/>
        <dsp:cNvSpPr/>
      </dsp:nvSpPr>
      <dsp:spPr>
        <a:xfrm>
          <a:off x="2336914" y="749526"/>
          <a:ext cx="2045244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Employment</a:t>
          </a:r>
        </a:p>
      </dsp:txBody>
      <dsp:txXfrm>
        <a:off x="2336914" y="749526"/>
        <a:ext cx="2045244" cy="604800"/>
      </dsp:txXfrm>
    </dsp:sp>
    <dsp:sp modelId="{B93D4632-D3D0-EE4B-B608-6E51EAF8AE72}">
      <dsp:nvSpPr>
        <dsp:cNvPr id="0" name=""/>
        <dsp:cNvSpPr/>
      </dsp:nvSpPr>
      <dsp:spPr>
        <a:xfrm>
          <a:off x="2336914" y="1354326"/>
          <a:ext cx="2045244" cy="239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Employment count, wages &amp; industry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State wise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Includes relative Wage Quotient and Employment Quotient with respect to US</a:t>
          </a:r>
        </a:p>
      </dsp:txBody>
      <dsp:txXfrm>
        <a:off x="2336914" y="1354326"/>
        <a:ext cx="2045244" cy="2399473"/>
      </dsp:txXfrm>
    </dsp:sp>
    <dsp:sp modelId="{1285E890-95AE-124F-99C8-CB027C78D295}">
      <dsp:nvSpPr>
        <dsp:cNvPr id="0" name=""/>
        <dsp:cNvSpPr/>
      </dsp:nvSpPr>
      <dsp:spPr>
        <a:xfrm>
          <a:off x="4668493" y="749526"/>
          <a:ext cx="2045244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Hospital</a:t>
          </a:r>
        </a:p>
      </dsp:txBody>
      <dsp:txXfrm>
        <a:off x="4668493" y="749526"/>
        <a:ext cx="2045244" cy="604800"/>
      </dsp:txXfrm>
    </dsp:sp>
    <dsp:sp modelId="{54ACC1F3-B8B5-CB4C-8A8D-D4D0FD6EC839}">
      <dsp:nvSpPr>
        <dsp:cNvPr id="0" name=""/>
        <dsp:cNvSpPr/>
      </dsp:nvSpPr>
      <dsp:spPr>
        <a:xfrm>
          <a:off x="4668493" y="1354326"/>
          <a:ext cx="2045244" cy="239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Hospital Beds, Admissions, Bed Occupancy &amp; Staff availability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Adult, Pediatric data for normal and ICU bed categories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Vaccination dosage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State wise data with each hospital address</a:t>
          </a:r>
        </a:p>
      </dsp:txBody>
      <dsp:txXfrm>
        <a:off x="4668493" y="1354326"/>
        <a:ext cx="2045244" cy="2399473"/>
      </dsp:txXfrm>
    </dsp:sp>
    <dsp:sp modelId="{320FC73D-7964-A943-A49F-4931BE982C2B}">
      <dsp:nvSpPr>
        <dsp:cNvPr id="0" name=""/>
        <dsp:cNvSpPr/>
      </dsp:nvSpPr>
      <dsp:spPr>
        <a:xfrm>
          <a:off x="7000072" y="749526"/>
          <a:ext cx="2045244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Housing</a:t>
          </a:r>
        </a:p>
      </dsp:txBody>
      <dsp:txXfrm>
        <a:off x="7000072" y="749526"/>
        <a:ext cx="2045244" cy="604800"/>
      </dsp:txXfrm>
    </dsp:sp>
    <dsp:sp modelId="{3F79B56A-E439-2147-90BD-BC8E8EC2BAB0}">
      <dsp:nvSpPr>
        <dsp:cNvPr id="0" name=""/>
        <dsp:cNvSpPr/>
      </dsp:nvSpPr>
      <dsp:spPr>
        <a:xfrm>
          <a:off x="7000072" y="1354326"/>
          <a:ext cx="2045244" cy="239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Total occupied versus total vacant houses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of rooms per house</a:t>
          </a:r>
          <a:endParaRPr lang="en-US" sz="1200" kern="1200" dirty="0"/>
        </a:p>
      </dsp:txBody>
      <dsp:txXfrm>
        <a:off x="7000072" y="1354326"/>
        <a:ext cx="2045244" cy="2399473"/>
      </dsp:txXfrm>
    </dsp:sp>
    <dsp:sp modelId="{8C2D84CD-CB4A-A547-B8CF-6D9133958E04}">
      <dsp:nvSpPr>
        <dsp:cNvPr id="0" name=""/>
        <dsp:cNvSpPr/>
      </dsp:nvSpPr>
      <dsp:spPr>
        <a:xfrm>
          <a:off x="9331651" y="749526"/>
          <a:ext cx="2045244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Election</a:t>
          </a:r>
        </a:p>
      </dsp:txBody>
      <dsp:txXfrm>
        <a:off x="9331651" y="749526"/>
        <a:ext cx="2045244" cy="604800"/>
      </dsp:txXfrm>
    </dsp:sp>
    <dsp:sp modelId="{949BE884-77CE-3046-9567-CFB6EDF193EB}">
      <dsp:nvSpPr>
        <dsp:cNvPr id="0" name=""/>
        <dsp:cNvSpPr/>
      </dsp:nvSpPr>
      <dsp:spPr>
        <a:xfrm>
          <a:off x="9331651" y="1354326"/>
          <a:ext cx="2045244" cy="239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2020 Election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President, Governor, Senate &amp; House Election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County Wise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Enrollment count and votes won by each party candidates</a:t>
          </a:r>
        </a:p>
      </dsp:txBody>
      <dsp:txXfrm>
        <a:off x="9331651" y="1354326"/>
        <a:ext cx="2045244" cy="2399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776C-4897-C14A-A2CD-7018FF26CE3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7724-1995-8441-AF53-8B039341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1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8A96-757C-45BA-8466-3E81A5D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DFFC2-39D8-4B3A-83DC-7743C0097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A1C6-D69A-4F94-BEF6-A92CFD4E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CE9-1BC3-7F4D-B37B-DD41DAEB5582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73A5A-084D-47AD-990E-256D10C1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67E3C-6F83-4698-B7F8-0B6B78C5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8B9A-40AD-4A1D-834D-08E377B1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B0910-7A06-4EF8-8B64-5411B65CA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158B-18E8-47AF-9A10-05666775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833-B146-AD4A-BA67-584B4ACE6E29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40CAF-513F-4B71-8A02-1B3694F3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9A611-CE30-4CF1-B5EB-432507D2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7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69948-CDC9-4568-B643-9E1C6A145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50025"/>
            <a:ext cx="2628900" cy="5226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1607B-545E-4754-B966-17A3C21D5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50025"/>
            <a:ext cx="7734300" cy="5226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6C61-B667-4727-BFD9-214DECF7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9BDE-A875-3F4B-B19D-56B7371A0C8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6D73-6CBE-41C5-81AC-A8F887CC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13863-77A0-4A2C-B08E-0748E698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3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rojec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403744-4138-4379-923C-15CBE3F8CA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195512"/>
            <a:ext cx="74390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7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-Title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158FA55D-D9DC-48FB-82F3-1C17E255BA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84905"/>
            <a:ext cx="9144000" cy="10750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19AF-AFB4-474E-8683-80F64125A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18" y="1201978"/>
            <a:ext cx="5629275" cy="18668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3003C-3CCA-415B-A25C-931506126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132668"/>
            <a:ext cx="9143999" cy="1267168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439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4345B-51E1-48BA-8DD3-D289779D938B}"/>
              </a:ext>
            </a:extLst>
          </p:cNvPr>
          <p:cNvSpPr/>
          <p:nvPr userDrawn="1"/>
        </p:nvSpPr>
        <p:spPr>
          <a:xfrm>
            <a:off x="0" y="0"/>
            <a:ext cx="12192000" cy="2490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6A6C8-B938-45F5-94CD-87F8021DA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75" y="603023"/>
            <a:ext cx="2448239" cy="145523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3BF6A-C2E4-463C-A194-E346F852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3007" y="3710344"/>
            <a:ext cx="6985986" cy="15445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7870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0EB05-49DD-4458-B219-ACECC7B7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E9DB-D92D-4BBA-9A65-F47D644A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B184-4E86-475C-9FE7-8779B1F6E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FD736-89CD-4100-BE55-21BCE5B6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8C811-3722-9B42-AFF8-D362A937CFAB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B9FD-88D7-4A35-9303-88A01F3F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EC32-E2E6-4010-AF65-1A7F60B4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F52D-D6A3-430A-A8E7-78BCE30A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C336-FE29-480A-81CC-2E511CF9A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7250B-5D00-4862-B9AF-1F515094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DC26-A4CF-6F4D-86E6-BC08F1278429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1E8F-0856-4040-86F9-441408E9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FD6B0-19E2-42A0-86E4-C91FC27B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2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E74A-56DE-4345-9836-6DB47EB4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278"/>
            <a:ext cx="10515600" cy="10912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4C1C-D40A-49B6-AD2A-112E3B6FB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91937"/>
            <a:ext cx="5181600" cy="388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040D8-3CE0-4109-89B0-3BB652629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1937"/>
            <a:ext cx="5181600" cy="388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B411D-36EC-4CA0-8B18-553B719D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7C56-2D77-E344-9019-8F1101A71CC9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7B8ED-0FC4-4AEF-8333-971DC9EF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9E1F3-1028-4028-BDCD-40FC797F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E6A2-F3AF-4052-A850-885143CC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268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4BD7D-122A-4698-8CFD-251982179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18281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6E36-AE51-474E-8BA5-588E7303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EC133-3590-46AF-8D45-0C0F7DC2A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218281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C0DA1-8312-42C8-8091-3D4AD381C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ADEF-6B53-442E-B063-5DD1A31F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78DE-0F4C-0245-A55D-3B7FE5DD243B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F1418-AC14-4023-B180-AB34303F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D1617-D0DA-4A33-9214-8CA1C16F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8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FCA-EC7E-44FE-9C27-32F226F4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1A376-C50F-4EE8-BB9C-AB20C992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8B38-961D-5F46-A359-31C874CF9626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B8F1F-2523-4C0B-8AD4-C6FFA8B1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3F433-2AEF-43FC-94F3-47ED94C4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5F49D-7676-4CBD-815D-FA837B34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BC45-CF93-3446-9315-D9747322CC01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081DD-D1D3-4D4C-A90F-32D62FCC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82DF5-3530-4EEE-A958-B37EC690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0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040F-9853-49DB-BC66-27F89D54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2524"/>
            <a:ext cx="3932237" cy="13211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93A0-3A4C-49AC-B1CB-89E2C31F8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249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45F42-C5DC-467B-BB21-051ADE95F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49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E1B68-7F95-4769-A317-88296D9C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AA51-2175-F549-B9CD-4145325450F1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1590-E5B8-49D0-8588-95F107B9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1E478-00AB-43BE-B0B3-D95C8842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31EB-D447-45B4-8E72-F11FC85C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6274"/>
            <a:ext cx="3932237" cy="12973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CE25A-2D46-4E23-A01B-61381115D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2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6948-FA21-4DED-92E3-DFC2FF32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2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499C9-8C44-4541-A980-05E43D38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D21E-27D4-7549-8A9A-D006A2482A83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360DD-80FC-4E05-9978-EFCD084E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D7A19-F05E-4EAD-A149-D6237A67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F123-6133-49AB-8FBD-F2A89024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777"/>
            <a:ext cx="10515600" cy="1174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8B69B-5F3D-4AB6-9FF3-D0BBBE47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27563"/>
            <a:ext cx="10515600" cy="384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C981C-CEE5-4EAE-B425-5FF98C39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3D00-DB81-794B-B67B-E696EC261B18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58-A7EE-4995-B5DC-0C5093D60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6DA6-E997-4BA2-8007-7493EF5E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30943-6243-4373-A8D1-08DAD5A6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C2028-601E-425F-BC7A-DFD4EC3D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A79FA-2222-4999-833E-0BBE2104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9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C2028-601E-425F-BC7A-DFD4EC3D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A79FA-2222-4999-833E-0BBE2104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7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ology.org/plot-confidence-interval-python/" TargetMode="External"/><Relationship Id="rId3" Type="http://schemas.openxmlformats.org/officeDocument/2006/relationships/hyperlink" Target="https://data.census.gov/cedsci/table?q=dp&amp;tid=ACSDP1Y2018.DP05" TargetMode="External"/><Relationship Id="rId7" Type="http://schemas.openxmlformats.org/officeDocument/2006/relationships/hyperlink" Target="https://analystanswers.com/what-is-a-data-dictionary-a-simple-thorough-overview/" TargetMode="External"/><Relationship Id="rId2" Type="http://schemas.openxmlformats.org/officeDocument/2006/relationships/hyperlink" Target="https://usafacts.org/visualizations/coronavirus-covid-19-spread-map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tect-public.hhs.gov/pages/hospital-utilization" TargetMode="External"/><Relationship Id="rId5" Type="http://schemas.openxmlformats.org/officeDocument/2006/relationships/hyperlink" Target="https://www.kaggle.com/unanimad/us-election-2020" TargetMode="External"/><Relationship Id="rId4" Type="http://schemas.openxmlformats.org/officeDocument/2006/relationships/hyperlink" Target="https://www.bls.gov/cew/downloadable-data-files.ht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A9AD8-CB01-FB2B-38DF-49E8984E7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Covid Data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B7FD77-E393-0B21-8413-9351C2B6F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6026" y="4598274"/>
            <a:ext cx="5023946" cy="22597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Team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Ferocious 5</a:t>
            </a:r>
          </a:p>
          <a:p>
            <a:pPr marL="800100" lvl="1" indent="-342900" algn="l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Ankitha</a:t>
            </a:r>
            <a:r>
              <a:rPr lang="en-US" sz="1600" dirty="0">
                <a:solidFill>
                  <a:schemeClr val="bg2"/>
                </a:solidFill>
              </a:rPr>
              <a:t> Chavan</a:t>
            </a:r>
          </a:p>
          <a:p>
            <a:pPr marL="800100" lvl="1" indent="-342900" algn="l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Ashritha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Dasari</a:t>
            </a:r>
            <a:endParaRPr lang="en-US" sz="1600" dirty="0">
              <a:solidFill>
                <a:schemeClr val="bg2"/>
              </a:solidFill>
            </a:endParaRPr>
          </a:p>
          <a:p>
            <a:pPr marL="800100" lvl="1" indent="-342900" algn="l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Deepika </a:t>
            </a:r>
            <a:r>
              <a:rPr lang="en-US" sz="1600" dirty="0" err="1">
                <a:solidFill>
                  <a:schemeClr val="bg2"/>
                </a:solidFill>
              </a:rPr>
              <a:t>Dasaroju</a:t>
            </a:r>
            <a:endParaRPr lang="en-US" sz="1600" dirty="0">
              <a:solidFill>
                <a:schemeClr val="bg2"/>
              </a:solidFill>
            </a:endParaRPr>
          </a:p>
          <a:p>
            <a:pPr marL="800100" lvl="1" indent="-342900" algn="l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Manogna</a:t>
            </a:r>
            <a:r>
              <a:rPr lang="en-US" sz="1600" dirty="0">
                <a:solidFill>
                  <a:schemeClr val="bg2"/>
                </a:solidFill>
              </a:rPr>
              <a:t> Bobbili</a:t>
            </a:r>
          </a:p>
          <a:p>
            <a:pPr marL="800100" lvl="1" indent="-342900" algn="l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Venkatesh </a:t>
            </a:r>
            <a:r>
              <a:rPr lang="en-US" sz="1600" dirty="0" err="1">
                <a:solidFill>
                  <a:schemeClr val="bg2"/>
                </a:solidFill>
              </a:rPr>
              <a:t>Pulibandla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6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09207-0048-AF25-A5E2-EF97C83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A70625-1E54-8B7A-E48B-00343272C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002" y="-72798"/>
            <a:ext cx="9157996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Correlation with Enrichment Data &amp; Hypothesis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93EE0-6657-7802-C069-CEDB4E83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" y="1210035"/>
            <a:ext cx="3730416" cy="169081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D80B14F-344F-C75D-A6B4-8FCB5840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4" y="4322378"/>
            <a:ext cx="3023098" cy="23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DB7A87A-19B1-7BFD-E140-4906CA9C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26" y="4322380"/>
            <a:ext cx="3023098" cy="23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2F7BA02-BB0A-E1F6-B0B2-9A158157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53" y="4322379"/>
            <a:ext cx="3023098" cy="23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B93371A-2069-2888-FDCB-76C73447B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13363"/>
              </p:ext>
            </p:extLst>
          </p:nvPr>
        </p:nvGraphicFramePr>
        <p:xfrm>
          <a:off x="4693504" y="1146240"/>
          <a:ext cx="7130635" cy="2778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33151">
                  <a:extLst>
                    <a:ext uri="{9D8B030D-6E8A-4147-A177-3AD203B41FA5}">
                      <a16:colId xmlns:a16="http://schemas.microsoft.com/office/drawing/2014/main" val="4277364743"/>
                    </a:ext>
                  </a:extLst>
                </a:gridCol>
                <a:gridCol w="2932166">
                  <a:extLst>
                    <a:ext uri="{9D8B030D-6E8A-4147-A177-3AD203B41FA5}">
                      <a16:colId xmlns:a16="http://schemas.microsoft.com/office/drawing/2014/main" val="3446210692"/>
                    </a:ext>
                  </a:extLst>
                </a:gridCol>
                <a:gridCol w="1782659">
                  <a:extLst>
                    <a:ext uri="{9D8B030D-6E8A-4147-A177-3AD203B41FA5}">
                      <a16:colId xmlns:a16="http://schemas.microsoft.com/office/drawing/2014/main" val="639727083"/>
                    </a:ext>
                  </a:extLst>
                </a:gridCol>
                <a:gridCol w="1782659">
                  <a:extLst>
                    <a:ext uri="{9D8B030D-6E8A-4147-A177-3AD203B41FA5}">
                      <a16:colId xmlns:a16="http://schemas.microsoft.com/office/drawing/2014/main" val="3289830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S.No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Null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Alternate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p-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1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Mean of WA state cases is greater or equal to the mean of cases of counties with Low Democratic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Mean of WA state cases is less than the mean of cases of counties with Low Democratic total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0.038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Reject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6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Mean of WA state cases is greater or equal to the mean of cases of counties with Low Republic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Mean of WA state cases is less than the mean of cases of counties with Low Republic total votes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0.393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Fail to Reject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67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Mean of WA state cases is greater or equal to the mean of cases of counties with total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Mean of WA state cases is less than the mean of cases of counties with Low total votes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0.003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Reject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75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47193B-B534-C0E8-37FD-990E0FE2E6CD}"/>
              </a:ext>
            </a:extLst>
          </p:cNvPr>
          <p:cNvSpPr txBox="1"/>
          <p:nvPr/>
        </p:nvSpPr>
        <p:spPr>
          <a:xfrm>
            <a:off x="170299" y="4032477"/>
            <a:ext cx="3725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Visualization of mean values with 95%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69407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09207-0048-AF25-A5E2-EF97C83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A70625-1E54-8B7A-E48B-00343272C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702" y="-59625"/>
            <a:ext cx="4814596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Few Other Hypothesis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E1E33-D541-261C-1991-3156D2F8A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"/>
          <a:stretch/>
        </p:blipFill>
        <p:spPr>
          <a:xfrm>
            <a:off x="0" y="1189546"/>
            <a:ext cx="7574507" cy="1954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77CC2-7BE8-185A-C020-D37764352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6"/>
          <a:stretch/>
        </p:blipFill>
        <p:spPr>
          <a:xfrm>
            <a:off x="0" y="3216841"/>
            <a:ext cx="7574507" cy="1954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A5E1F-E343-C009-F163-58A5312BB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7" b="7337"/>
          <a:stretch/>
        </p:blipFill>
        <p:spPr>
          <a:xfrm>
            <a:off x="0" y="5244136"/>
            <a:ext cx="7545951" cy="15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3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A7EDA-501E-2E09-A7AF-9552092E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11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425027D-7B28-21AC-CD5F-4B7D4130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" y="1243534"/>
            <a:ext cx="3506731" cy="2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4B920864-645A-CB36-2E65-8AA1CA95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73" y="1243533"/>
            <a:ext cx="3401178" cy="2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6D33E54-B242-D8CF-BBAF-0BE9DEFC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" y="4065037"/>
            <a:ext cx="3506733" cy="265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AFBC3-1C05-246E-8102-1803F9D0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70" y="4065037"/>
            <a:ext cx="3401179" cy="265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2EA1B0-7094-68D4-8738-623C6BC1B26C}"/>
              </a:ext>
            </a:extLst>
          </p:cNvPr>
          <p:cNvSpPr txBox="1">
            <a:spLocks/>
          </p:cNvSpPr>
          <p:nvPr/>
        </p:nvSpPr>
        <p:spPr>
          <a:xfrm>
            <a:off x="3859322" y="-44068"/>
            <a:ext cx="4473355" cy="588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Modeling Covid Data of 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0C61E-130C-6864-2DC1-7480CEBB6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508" y="3587180"/>
            <a:ext cx="3706302" cy="9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7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C366B-FC51-1262-857A-3F8BF137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12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985716E-0094-669B-490D-8728C5BB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" y="1143399"/>
            <a:ext cx="3575050" cy="27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4E6B5C08-B13E-1518-87E5-34E4DFA2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" y="3990877"/>
            <a:ext cx="3575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6BD5B296-56DB-CDC8-07EB-350FC4ED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86" y="1059086"/>
            <a:ext cx="36258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593C6FE-FB0C-4F6B-3991-31C60D29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79" y="3883876"/>
            <a:ext cx="3470264" cy="27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24786E69-6469-E278-11E3-B6FEF1AC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49" y="1143399"/>
            <a:ext cx="3470264" cy="27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8F28F8C9-2C8B-E216-EC65-5D0D3D86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38" y="3935636"/>
            <a:ext cx="3470264" cy="28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67483F-3474-F121-0011-CB1680699692}"/>
              </a:ext>
            </a:extLst>
          </p:cNvPr>
          <p:cNvSpPr txBox="1">
            <a:spLocks/>
          </p:cNvSpPr>
          <p:nvPr/>
        </p:nvSpPr>
        <p:spPr>
          <a:xfrm>
            <a:off x="2753710" y="-22034"/>
            <a:ext cx="6495393" cy="588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Modeling Covid Data of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891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9C13F-7982-7396-820E-F8EC90F3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13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84222D3-B3D2-F85D-1AA9-193EA715C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9" r="49229"/>
          <a:stretch/>
        </p:blipFill>
        <p:spPr bwMode="auto">
          <a:xfrm>
            <a:off x="0" y="1465378"/>
            <a:ext cx="2923132" cy="28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06A0E37-FC97-421D-2A2F-0E66F8618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7" r="48444"/>
          <a:stretch/>
        </p:blipFill>
        <p:spPr bwMode="auto">
          <a:xfrm>
            <a:off x="3070275" y="1465380"/>
            <a:ext cx="2923131" cy="28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EE50A-4477-B229-E5DD-57885AD69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" y="4915173"/>
            <a:ext cx="5360563" cy="1623739"/>
          </a:xfrm>
          <a:prstGeom prst="rect">
            <a:avLst/>
          </a:prstGeom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FF2DD01E-4972-4BD2-79C3-AFAC90131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5" r="50000"/>
          <a:stretch/>
        </p:blipFill>
        <p:spPr bwMode="auto">
          <a:xfrm>
            <a:off x="6140549" y="1465380"/>
            <a:ext cx="2944264" cy="28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>
            <a:extLst>
              <a:ext uri="{FF2B5EF4-FFF2-40B4-BE49-F238E27FC236}">
                <a16:creationId xmlns:a16="http://schemas.microsoft.com/office/drawing/2014/main" id="{5C24E665-69D4-106C-04EC-D70C8FEA4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7" r="50000"/>
          <a:stretch/>
        </p:blipFill>
        <p:spPr bwMode="auto">
          <a:xfrm>
            <a:off x="9231956" y="1465380"/>
            <a:ext cx="2856640" cy="28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C86B0A3-5575-CFAD-BA5A-EF4C96BF1D32}"/>
              </a:ext>
            </a:extLst>
          </p:cNvPr>
          <p:cNvSpPr txBox="1">
            <a:spLocks/>
          </p:cNvSpPr>
          <p:nvPr/>
        </p:nvSpPr>
        <p:spPr>
          <a:xfrm>
            <a:off x="3313124" y="-22034"/>
            <a:ext cx="5360563" cy="588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Modeling Covid Data of WA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34920-6B83-1795-F620-C6198DE22C1C}"/>
              </a:ext>
            </a:extLst>
          </p:cNvPr>
          <p:cNvSpPr txBox="1"/>
          <p:nvPr/>
        </p:nvSpPr>
        <p:spPr>
          <a:xfrm>
            <a:off x="103554" y="1219157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Linear Model of WA 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6981C-B69B-976C-AD4D-D8D8BEAF3905}"/>
              </a:ext>
            </a:extLst>
          </p:cNvPr>
          <p:cNvSpPr txBox="1"/>
          <p:nvPr/>
        </p:nvSpPr>
        <p:spPr>
          <a:xfrm>
            <a:off x="3130448" y="1219157"/>
            <a:ext cx="1842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Linear Model of WA Deaths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E61AC-F891-78EA-A5E6-7934F9345D2F}"/>
              </a:ext>
            </a:extLst>
          </p:cNvPr>
          <p:cNvSpPr txBox="1"/>
          <p:nvPr/>
        </p:nvSpPr>
        <p:spPr>
          <a:xfrm>
            <a:off x="5905270" y="1219156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Degree 3 Polynomial Linear Model of WA Cases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546DF-8A51-C9F4-43A4-9F19A7B8AE39}"/>
              </a:ext>
            </a:extLst>
          </p:cNvPr>
          <p:cNvSpPr txBox="1"/>
          <p:nvPr/>
        </p:nvSpPr>
        <p:spPr>
          <a:xfrm>
            <a:off x="9084813" y="1219155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Degree 3 Polynomial Linear Model of WA Deaths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03F8E3-8E27-74A9-0968-5E9934CB0686}"/>
              </a:ext>
            </a:extLst>
          </p:cNvPr>
          <p:cNvSpPr txBox="1"/>
          <p:nvPr/>
        </p:nvSpPr>
        <p:spPr>
          <a:xfrm>
            <a:off x="103554" y="4587706"/>
            <a:ext cx="3709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Different WA state COVID Prediction Models’ RMSE values</a:t>
            </a:r>
          </a:p>
        </p:txBody>
      </p:sp>
    </p:spTree>
    <p:extLst>
      <p:ext uri="{BB962C8B-B14F-4D97-AF65-F5344CB8AC3E}">
        <p14:creationId xmlns:p14="http://schemas.microsoft.com/office/powerpoint/2010/main" val="160132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C14BB-1686-CF63-17BF-980E967B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D71D13-730D-FBFE-5A30-BC5D8910F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2792" y="-55085"/>
            <a:ext cx="1926415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AC852-7D4C-CFB0-04D1-02CCD4D7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9" y="1475592"/>
            <a:ext cx="5733661" cy="2882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F9E62-811F-523B-6DDA-1924DAFA5E3C}"/>
              </a:ext>
            </a:extLst>
          </p:cNvPr>
          <p:cNvSpPr txBox="1"/>
          <p:nvPr/>
        </p:nvSpPr>
        <p:spPr>
          <a:xfrm>
            <a:off x="6282612" y="4786690"/>
            <a:ext cx="2205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Interactive Dashboards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Built using Dash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Filter Options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Date Range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Cases/Deaths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Linear/Log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Regression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6E147-E20C-C6B1-8959-97ADA034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12" y="1475592"/>
            <a:ext cx="5733661" cy="28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B05E5-0E9D-C105-654E-0611DE86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F156EF-81C2-8368-9371-8F6F72809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478" y="-44068"/>
            <a:ext cx="3561043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Summary &amp;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77C14-FDDA-7908-537D-6AD1414248FB}"/>
              </a:ext>
            </a:extLst>
          </p:cNvPr>
          <p:cNvSpPr txBox="1"/>
          <p:nvPr/>
        </p:nvSpPr>
        <p:spPr>
          <a:xfrm>
            <a:off x="517793" y="1421176"/>
            <a:ext cx="9531199" cy="3180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Covid Cases during the assessed period Jun 22 to Dec 22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Due to Prevention Methods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Vaccination &amp; Increase in immunization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Remote work, online classes etc. wherever possible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Peaks during every Holiday season and public gathering events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People still should be vigilant when attending crowded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Linear &amp; Polynomial regression didn’t fit all the data properly.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timeseries models or other ML models would have improved the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191865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8EDEA-D376-18ED-C2A1-81D56294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1379A2-D0A2-D525-AA22-7F883704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8079" y="-44068"/>
            <a:ext cx="1955841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A043A-CB21-4A01-7E37-01D77AF9FAC1}"/>
              </a:ext>
            </a:extLst>
          </p:cNvPr>
          <p:cNvSpPr txBox="1"/>
          <p:nvPr/>
        </p:nvSpPr>
        <p:spPr>
          <a:xfrm>
            <a:off x="625206" y="1194911"/>
            <a:ext cx="11328095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 COVID-19 Cases and Deaths by State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https://usafacts.org/visualizations/coronavirus-covid-19-spread-map/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Census Demographic ACS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https://data.census.gov/cedsci/table?q=dp&amp;tid=ACSDP1Y2018.DP05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ACS Social, Economic, and Housing</a:t>
            </a:r>
            <a:r>
              <a:rPr lang="en-US" sz="1600" b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https://data.census.gov/cedsci/table?q=dp&amp;tid=ACSDP1Y2018.DP05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Employment Dataset </a:t>
            </a:r>
            <a:r>
              <a:rPr lang="en-US" sz="1200" dirty="0">
                <a:latin typeface="Times New Roman" panose="02020603050405020304" pitchFamily="18" charset="0"/>
                <a:hlinkClick r:id="rId4"/>
              </a:rPr>
              <a:t>https://www.bls.gov/cew/downloadable-data-files.htm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Presidential Election Results (Political Leanings)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hlinkClick r:id="rId5"/>
              </a:rPr>
              <a:t>https://www.kaggle.com/unanimad/us-election-2020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Beds Dataset </a:t>
            </a:r>
            <a:r>
              <a:rPr lang="en-US" sz="1200" dirty="0">
                <a:latin typeface="Times New Roman" panose="02020603050405020304" pitchFamily="18" charset="0"/>
                <a:hlinkClick r:id="rId6"/>
              </a:rPr>
              <a:t>https://protect-public.hhs.gov/pages/hospital-utilization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a data dictionary? A simple and thorough overview. </a:t>
            </a:r>
            <a:r>
              <a:rPr lang="en-US" sz="1200" dirty="0">
                <a:latin typeface="Times New Roman" panose="02020603050405020304" pitchFamily="18" charset="0"/>
                <a:hlinkClick r:id="rId7"/>
              </a:rPr>
              <a:t>https://analystanswers.com/what-is-a-data-dictionary-a-simple-thorough-overview/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World Data </a:t>
            </a:r>
            <a:r>
              <a:rPr lang="en-US" sz="1200" dirty="0">
                <a:latin typeface="Times New Roman" panose="02020603050405020304" pitchFamily="18" charset="0"/>
                <a:hlinkClick r:id="rId7"/>
              </a:rPr>
              <a:t>https://analystanswers.com/what-is-a-data-dictionary-a-simple-thorough-overview/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to plot a Confidence Interval in Python. </a:t>
            </a:r>
            <a:r>
              <a:rPr lang="en-US" sz="1200" dirty="0">
                <a:latin typeface="Times New Roman" panose="02020603050405020304" pitchFamily="18" charset="0"/>
                <a:hlinkClick r:id="rId8"/>
              </a:rPr>
              <a:t>https://www.statology.org/plot-confidence-interval-python/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9E077-60C1-671D-299A-12FF83D78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1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61ECA-4EAF-B942-7883-536C6EE3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EA23A-EDAC-DE48-2509-604ACC009F5D}"/>
              </a:ext>
            </a:extLst>
          </p:cNvPr>
          <p:cNvGrpSpPr/>
          <p:nvPr/>
        </p:nvGrpSpPr>
        <p:grpSpPr>
          <a:xfrm>
            <a:off x="553723" y="1246227"/>
            <a:ext cx="6747640" cy="3352800"/>
            <a:chOff x="336767" y="1975253"/>
            <a:chExt cx="7065615" cy="33444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596611-45F3-CE6E-FE96-5DC4C426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67" y="2283030"/>
              <a:ext cx="7065615" cy="30367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3CD1AF-80F7-0566-140F-8A0022698F0F}"/>
                </a:ext>
              </a:extLst>
            </p:cNvPr>
            <p:cNvSpPr txBox="1"/>
            <p:nvPr/>
          </p:nvSpPr>
          <p:spPr>
            <a:xfrm>
              <a:off x="336767" y="1975253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Hospital Data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5D20652-96A2-7B6F-87EA-8F8F4204B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8079" y="-55085"/>
            <a:ext cx="1955841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4369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7F93703-4C47-85BE-3D4B-CA51CB16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7960" y="-44068"/>
            <a:ext cx="1436079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CE149-DCE0-8A26-F186-C628FC6309C5}"/>
              </a:ext>
            </a:extLst>
          </p:cNvPr>
          <p:cNvSpPr txBox="1"/>
          <p:nvPr/>
        </p:nvSpPr>
        <p:spPr>
          <a:xfrm>
            <a:off x="826511" y="1209834"/>
            <a:ext cx="2358338" cy="4438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Hypothesis testing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2A7C99-8CA4-8178-9FFB-E1C8090B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0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7F93703-4C47-85BE-3D4B-CA51CB16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643" y="-55085"/>
            <a:ext cx="1692714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7F57-F3A6-C60E-CB21-CEA73415920F}"/>
              </a:ext>
            </a:extLst>
          </p:cNvPr>
          <p:cNvSpPr txBox="1"/>
          <p:nvPr/>
        </p:nvSpPr>
        <p:spPr>
          <a:xfrm>
            <a:off x="476675" y="1258961"/>
            <a:ext cx="9841156" cy="4734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COVID Data analysis and deduce the impact of enrichment data on COVID infections.</a:t>
            </a:r>
          </a:p>
          <a:p>
            <a:endParaRPr lang="en-US" sz="800" dirty="0"/>
          </a:p>
          <a:p>
            <a:r>
              <a:rPr lang="en-US" dirty="0"/>
              <a:t>Tasks: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Datasets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COVID, Census Demographics, Employment, Hospital, Election, Social Economic Factors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Cleaning &amp; Merging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Weekly Descriptive Statistics &amp; Trend Plots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Initial Hypothesis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Distribution Plots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Hypothesis Testing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Linear Regression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Polynomial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E7DF5-D9ED-E785-43B0-F26247F0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ED894-F38D-D016-662D-044F412C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5EDD30-A879-A971-A09C-DA77CC3E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690" y="-58905"/>
            <a:ext cx="3153104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COVID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B36553-7957-6B06-9AA0-D2FDA6F2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" y="1398591"/>
            <a:ext cx="4891034" cy="17770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5EF382-5F3D-836F-CC05-CF7ECA0017EC}"/>
              </a:ext>
            </a:extLst>
          </p:cNvPr>
          <p:cNvGrpSpPr/>
          <p:nvPr/>
        </p:nvGrpSpPr>
        <p:grpSpPr>
          <a:xfrm>
            <a:off x="5699438" y="2060324"/>
            <a:ext cx="4661434" cy="3039085"/>
            <a:chOff x="5930462" y="3554395"/>
            <a:chExt cx="4653455" cy="30036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B68850-9880-4D8A-4DDB-CF0A733A8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069"/>
            <a:stretch/>
          </p:blipFill>
          <p:spPr>
            <a:xfrm>
              <a:off x="5930462" y="3554395"/>
              <a:ext cx="4564604" cy="1569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4447CB-C8FB-66F1-519A-EEDDEC696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238"/>
            <a:stretch/>
          </p:blipFill>
          <p:spPr>
            <a:xfrm>
              <a:off x="6014545" y="3762466"/>
              <a:ext cx="4569372" cy="279560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B41C7D-961A-B669-CEE2-B30DDF7AFD2E}"/>
              </a:ext>
            </a:extLst>
          </p:cNvPr>
          <p:cNvGrpSpPr/>
          <p:nvPr/>
        </p:nvGrpSpPr>
        <p:grpSpPr>
          <a:xfrm>
            <a:off x="199696" y="3491559"/>
            <a:ext cx="4891034" cy="2976819"/>
            <a:chOff x="6509262" y="2915961"/>
            <a:chExt cx="4661434" cy="29768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842A5D-9FE6-FAE1-2757-586B59FB0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4171"/>
            <a:stretch/>
          </p:blipFill>
          <p:spPr>
            <a:xfrm>
              <a:off x="6509262" y="2915961"/>
              <a:ext cx="4661434" cy="1812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FB1D25-299F-9553-945E-70776DC6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79"/>
            <a:stretch/>
          </p:blipFill>
          <p:spPr>
            <a:xfrm>
              <a:off x="6509262" y="3097171"/>
              <a:ext cx="4661434" cy="2795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14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ED894-F38D-D016-662D-044F412C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5EDD30-A879-A971-A09C-DA77CC3E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1145" y="-55085"/>
            <a:ext cx="3489709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Enrichment Datasets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02A5E110-5429-765D-E32D-2910C882F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813895"/>
              </p:ext>
            </p:extLst>
          </p:nvPr>
        </p:nvGraphicFramePr>
        <p:xfrm>
          <a:off x="404883" y="734782"/>
          <a:ext cx="11382232" cy="450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D4F56E0-B4F0-8206-8C30-EEC981B71ED0}"/>
              </a:ext>
            </a:extLst>
          </p:cNvPr>
          <p:cNvSpPr txBox="1"/>
          <p:nvPr/>
        </p:nvSpPr>
        <p:spPr>
          <a:xfrm>
            <a:off x="7506270" y="6519432"/>
            <a:ext cx="6017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Data Dictionary Tables are available in Appendix</a:t>
            </a:r>
          </a:p>
        </p:txBody>
      </p:sp>
    </p:spTree>
    <p:extLst>
      <p:ext uri="{BB962C8B-B14F-4D97-AF65-F5344CB8AC3E}">
        <p14:creationId xmlns:p14="http://schemas.microsoft.com/office/powerpoint/2010/main" val="87540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3D29F-7F71-0B6E-CF40-006960B2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8298-B13A-D97D-BDED-0BD91ACB2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329" y="-55085"/>
            <a:ext cx="2887341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Data Exploration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A05D3-20C2-B6DA-7DE0-E3A75EF7A149}"/>
              </a:ext>
            </a:extLst>
          </p:cNvPr>
          <p:cNvGrpSpPr/>
          <p:nvPr/>
        </p:nvGrpSpPr>
        <p:grpSpPr>
          <a:xfrm>
            <a:off x="199696" y="1310708"/>
            <a:ext cx="5567314" cy="2427902"/>
            <a:chOff x="199696" y="1724176"/>
            <a:chExt cx="5567314" cy="24279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209EC7-776A-3274-3E87-60897D769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670" y="1977603"/>
              <a:ext cx="5508340" cy="15164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125396-4CC8-E0D5-ADCF-80DC5963923D}"/>
                </a:ext>
              </a:extLst>
            </p:cNvPr>
            <p:cNvSpPr txBox="1"/>
            <p:nvPr/>
          </p:nvSpPr>
          <p:spPr>
            <a:xfrm>
              <a:off x="199696" y="1724176"/>
              <a:ext cx="273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Super COVID Data Frame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3733D7-3C30-71BA-37EF-0387ACF6990A}"/>
                </a:ext>
              </a:extLst>
            </p:cNvPr>
            <p:cNvSpPr txBox="1"/>
            <p:nvPr/>
          </p:nvSpPr>
          <p:spPr>
            <a:xfrm>
              <a:off x="514400" y="3598080"/>
              <a:ext cx="421621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Merged all Covid Datasets (County wise Population, Cases, Deaths)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/>
                <a:t>Date_x</a:t>
              </a:r>
              <a:r>
                <a:rPr lang="en-US" sz="1000" dirty="0"/>
                <a:t> Columns indicate Total Covid Cases till Date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/>
                <a:t>Date_y</a:t>
              </a:r>
              <a:r>
                <a:rPr lang="en-US" sz="1000" dirty="0"/>
                <a:t> Columns indicate Total Covid Deaths till Date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26FB1B-3593-7831-AC8A-C36C529751C8}"/>
              </a:ext>
            </a:extLst>
          </p:cNvPr>
          <p:cNvGrpSpPr/>
          <p:nvPr/>
        </p:nvGrpSpPr>
        <p:grpSpPr>
          <a:xfrm>
            <a:off x="6095999" y="1310708"/>
            <a:ext cx="5775006" cy="4355644"/>
            <a:chOff x="6217298" y="1700604"/>
            <a:chExt cx="5775006" cy="43556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488733-449D-EE3E-4229-B92BCAE186B1}"/>
                </a:ext>
              </a:extLst>
            </p:cNvPr>
            <p:cNvSpPr txBox="1"/>
            <p:nvPr/>
          </p:nvSpPr>
          <p:spPr>
            <a:xfrm>
              <a:off x="6217298" y="1700604"/>
              <a:ext cx="5775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US Weekly Statistics Plots for New Cases and Deaths from Jun to Dec 2022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5AA409-A0E1-1794-077B-A9656929EBCB}"/>
                </a:ext>
              </a:extLst>
            </p:cNvPr>
            <p:cNvSpPr txBox="1"/>
            <p:nvPr/>
          </p:nvSpPr>
          <p:spPr>
            <a:xfrm>
              <a:off x="6663018" y="5194474"/>
              <a:ext cx="492406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Mean and Median values can be seen close enough in the graph, indicating the data is not much affected by outliers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Data contains negative values, indicating inconsistencies in data reporting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Can be handled by either imputing with average value of the consecutive days or by making them zero if the values are not high enough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12E1C34-1E3E-3082-6F69-F677A6CB4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298" y="2001175"/>
              <a:ext cx="4822324" cy="305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0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E6ED4-FD53-9824-67CB-60AA6D2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C9E971-5076-6254-C3BA-FCE7644E5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3507" y="-55085"/>
            <a:ext cx="3604986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Data Exploration </a:t>
            </a:r>
            <a:r>
              <a:rPr lang="en-US" sz="1200" b="1" dirty="0"/>
              <a:t>(Cont’d)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686CE-E4DD-FC4D-DDF2-7EE95979C84D}"/>
              </a:ext>
            </a:extLst>
          </p:cNvPr>
          <p:cNvSpPr txBox="1"/>
          <p:nvPr/>
        </p:nvSpPr>
        <p:spPr>
          <a:xfrm>
            <a:off x="294198" y="1089712"/>
            <a:ext cx="360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Comparison of US with other similar Countries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6EE702D-2DED-F045-65D8-255BB709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601" y="1454190"/>
            <a:ext cx="4043418" cy="2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73FB5C5-61EE-C2A6-8425-C4EAF23D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19" y="1454190"/>
            <a:ext cx="4015198" cy="2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A7516-2CE2-4A35-0E6F-1353B34D1F8A}"/>
              </a:ext>
            </a:extLst>
          </p:cNvPr>
          <p:cNvSpPr txBox="1"/>
          <p:nvPr/>
        </p:nvSpPr>
        <p:spPr>
          <a:xfrm>
            <a:off x="444374" y="1782045"/>
            <a:ext cx="3071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Between Jun – Dec 2022, US has a greater number of cases compared to other countries.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Negative values indicates inconsistencies in data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Decline cases from July to Nov in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Deaths look almost stable with very minimal values.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D81D9F0E-B02A-6ACF-7EC6-4ECA4D32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1482"/>
            <a:ext cx="4086142" cy="26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DE8A4-A02F-862F-41F4-124C7BFC9992}"/>
              </a:ext>
            </a:extLst>
          </p:cNvPr>
          <p:cNvSpPr txBox="1"/>
          <p:nvPr/>
        </p:nvSpPr>
        <p:spPr>
          <a:xfrm>
            <a:off x="294198" y="6250805"/>
            <a:ext cx="30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Indonesia observed greater fluctuations followed by US.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6746C-AD2C-3F44-0419-1A3C4F4E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06" y="4640011"/>
            <a:ext cx="1578137" cy="983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3E46-1BAA-4C27-00DB-9CC34F5D3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130" y="4584352"/>
            <a:ext cx="1578136" cy="983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10A6C-E133-57A7-E71F-CCEDA14E1C1E}"/>
              </a:ext>
            </a:extLst>
          </p:cNvPr>
          <p:cNvSpPr txBox="1"/>
          <p:nvPr/>
        </p:nvSpPr>
        <p:spPr>
          <a:xfrm>
            <a:off x="4416396" y="4363012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Peak weeks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4DC7D-0B0E-B065-2DBB-5A901ECE9ED8}"/>
              </a:ext>
            </a:extLst>
          </p:cNvPr>
          <p:cNvSpPr txBox="1"/>
          <p:nvPr/>
        </p:nvSpPr>
        <p:spPr>
          <a:xfrm>
            <a:off x="7574382" y="4059959"/>
            <a:ext cx="3512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Reasons for Peaks</a:t>
            </a:r>
          </a:p>
          <a:p>
            <a:endParaRPr lang="en-US" sz="1000" b="1" dirty="0"/>
          </a:p>
          <a:p>
            <a:r>
              <a:rPr lang="en-US" sz="1000" b="1" dirty="0"/>
              <a:t>USA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Roe vs Wade rally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 in the months of May and June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4th of July celebration(Independence Day)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Oak Fire incident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 In the month of July and August</a:t>
            </a:r>
          </a:p>
          <a:p>
            <a:endParaRPr lang="en-US" sz="10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000" b="1" dirty="0"/>
              <a:t>Indonesia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Outbreak of Monkey Pox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Earthquake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 In the month of November 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Cianjur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Regency, West Java</a:t>
            </a: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000" b="1" dirty="0"/>
              <a:t>Pakistan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sz="1000" b="0" i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Mohurrum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Eid – </a:t>
            </a:r>
            <a:r>
              <a:rPr lang="en-US" sz="1000" b="0" i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ul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– </a:t>
            </a:r>
            <a:r>
              <a:rPr lang="en-US" sz="1000" b="0" i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Azah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during July and August</a:t>
            </a:r>
          </a:p>
          <a:p>
            <a:endParaRPr lang="en-US" sz="1000" dirty="0"/>
          </a:p>
          <a:p>
            <a:r>
              <a:rPr lang="en-US" sz="1000" b="1" dirty="0"/>
              <a:t>Nigeria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Relaxation of COVID restrictions after July 2022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5D0-1B0A-0D4B-6D3F-7908C97C8028}"/>
              </a:ext>
            </a:extLst>
          </p:cNvPr>
          <p:cNvSpPr txBox="1"/>
          <p:nvPr/>
        </p:nvSpPr>
        <p:spPr>
          <a:xfrm>
            <a:off x="4293506" y="5638448"/>
            <a:ext cx="1824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* Date column is Week starting date</a:t>
            </a:r>
          </a:p>
        </p:txBody>
      </p:sp>
    </p:spTree>
    <p:extLst>
      <p:ext uri="{BB962C8B-B14F-4D97-AF65-F5344CB8AC3E}">
        <p14:creationId xmlns:p14="http://schemas.microsoft.com/office/powerpoint/2010/main" val="159944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E6ED4-FD53-9824-67CB-60AA6D2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C9E971-5076-6254-C3BA-FCE7644E5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3507" y="-55085"/>
            <a:ext cx="3604986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Data Exploration </a:t>
            </a:r>
            <a:r>
              <a:rPr lang="en-US" sz="1200" b="1" dirty="0"/>
              <a:t>(Cont’d)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686CE-E4DD-FC4D-DDF2-7EE95979C84D}"/>
              </a:ext>
            </a:extLst>
          </p:cNvPr>
          <p:cNvSpPr txBox="1"/>
          <p:nvPr/>
        </p:nvSpPr>
        <p:spPr>
          <a:xfrm>
            <a:off x="294198" y="1089712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State Level exploration &amp;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721C9C-4C65-9EBD-0C2E-4374DDE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1499343"/>
            <a:ext cx="4599167" cy="2351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8AB8C2-3C96-67A2-E028-F4E7088B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93" y="1472047"/>
            <a:ext cx="4599168" cy="2378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C699E1-DD49-6C38-3118-2C858DD0FBE0}"/>
              </a:ext>
            </a:extLst>
          </p:cNvPr>
          <p:cNvSpPr txBox="1"/>
          <p:nvPr/>
        </p:nvSpPr>
        <p:spPr>
          <a:xfrm>
            <a:off x="9565161" y="1845796"/>
            <a:ext cx="26613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Avg New Cases high in mid of year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Decreasing till Nov and a slight increase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Probable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Summer Vacations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Thanksgiving &amp; Christmas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Deaths are minimal for 1M population </a:t>
            </a:r>
          </a:p>
          <a:p>
            <a:r>
              <a:rPr lang="en-US" sz="1000" dirty="0"/>
              <a:t>     across all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Probable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Increased Vaccinations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Remote working conditions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5DFDCA-AF48-F50E-DCC2-6AEFB80F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5" y="4085559"/>
            <a:ext cx="4743478" cy="2453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87DE95-AA55-9D97-7383-780A37EE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10" y="4085559"/>
            <a:ext cx="4743478" cy="24533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D60B71-3907-DE8F-CA31-62276382A1EB}"/>
              </a:ext>
            </a:extLst>
          </p:cNvPr>
          <p:cNvSpPr txBox="1"/>
          <p:nvPr/>
        </p:nvSpPr>
        <p:spPr>
          <a:xfrm>
            <a:off x="9226073" y="5069400"/>
            <a:ext cx="28873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Counties with High Case rate and Death rate</a:t>
            </a:r>
          </a:p>
          <a:p>
            <a:r>
              <a:rPr lang="en-US" sz="1000" dirty="0"/>
              <a:t>       are geographically closely located.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cases and deaths weekly patterns are</a:t>
            </a:r>
          </a:p>
          <a:p>
            <a:r>
              <a:rPr lang="en-US" sz="1000" dirty="0"/>
              <a:t>      similar to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Probable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High Population Density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Poor Medical facilities</a:t>
            </a:r>
          </a:p>
        </p:txBody>
      </p:sp>
    </p:spTree>
    <p:extLst>
      <p:ext uri="{BB962C8B-B14F-4D97-AF65-F5344CB8AC3E}">
        <p14:creationId xmlns:p14="http://schemas.microsoft.com/office/powerpoint/2010/main" val="372436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E6ED4-FD53-9824-67CB-60AA6D2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0943-6243-4373-A8D1-08DAD5A6FCFC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C9E971-5076-6254-C3BA-FCE7644E5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3507" y="-66102"/>
            <a:ext cx="3604986" cy="58857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Distribution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686CE-E4DD-FC4D-DDF2-7EE95979C84D}"/>
              </a:ext>
            </a:extLst>
          </p:cNvPr>
          <p:cNvSpPr txBox="1"/>
          <p:nvPr/>
        </p:nvSpPr>
        <p:spPr>
          <a:xfrm>
            <a:off x="149933" y="1018218"/>
            <a:ext cx="257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Gaussian KDE Distribution Plots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699E1-DD49-6C38-3118-2C858DD0FBE0}"/>
              </a:ext>
            </a:extLst>
          </p:cNvPr>
          <p:cNvSpPr txBox="1"/>
          <p:nvPr/>
        </p:nvSpPr>
        <p:spPr>
          <a:xfrm>
            <a:off x="9331057" y="2658775"/>
            <a:ext cx="2776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Distribution of Covid cases across all states have right 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Since covid impact is reduced by Jun 2022, fewer daily new cases are observed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 considered Poisson distribution for Maximum Likelihood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37DB23-BA17-60F1-CEDF-55F005DF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9" y="1338361"/>
            <a:ext cx="2304472" cy="16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E6A4900-5ED5-24F3-2B05-B012DD8B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71" y="1338362"/>
            <a:ext cx="2304473" cy="16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DBD4D4B-8B88-E5E6-1233-A01B30A3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44" y="1338360"/>
            <a:ext cx="2250613" cy="166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FF9F7B0-8C06-1197-71D7-F652A6CF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58" y="1338360"/>
            <a:ext cx="2250613" cy="166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91EC7-9530-7AB8-26C8-F47CF2802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8" y="3377187"/>
            <a:ext cx="2251606" cy="160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5853B-D853-CC72-F1B8-9312D0DEC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85" y="3323486"/>
            <a:ext cx="2352931" cy="16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5CB1B-AC43-C08E-AAA4-7DCADDD1A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16" y="3350336"/>
            <a:ext cx="2352931" cy="16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27214-98C8-4AE7-4D2E-EBD36749B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33" y="3323486"/>
            <a:ext cx="2276205" cy="166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AA72B7-ED36-179C-A537-8045EDD68B5C}"/>
              </a:ext>
            </a:extLst>
          </p:cNvPr>
          <p:cNvSpPr txBox="1"/>
          <p:nvPr/>
        </p:nvSpPr>
        <p:spPr>
          <a:xfrm>
            <a:off x="119296" y="3043496"/>
            <a:ext cx="2969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Method of Moments Distribution Plots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39F5E6-E842-A01D-CA27-82B2C1A09C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5" y="5249710"/>
            <a:ext cx="2441500" cy="160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6375C-BCA3-B219-F751-B0D7CC15A8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75" y="5291855"/>
            <a:ext cx="3200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A2DE03-A67F-36B8-A6D4-6CA51E6DE7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05" y="5295303"/>
            <a:ext cx="3200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D34A3F-021F-D981-49CB-81732F7214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05" y="5291855"/>
            <a:ext cx="32004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1233AF-8385-DEF9-1D3E-E1D191A48526}"/>
              </a:ext>
            </a:extLst>
          </p:cNvPr>
          <p:cNvSpPr txBox="1"/>
          <p:nvPr/>
        </p:nvSpPr>
        <p:spPr>
          <a:xfrm>
            <a:off x="149933" y="4959578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Maximum Likelihood Distribution Plots</a:t>
            </a:r>
          </a:p>
        </p:txBody>
      </p:sp>
    </p:spTree>
    <p:extLst>
      <p:ext uri="{BB962C8B-B14F-4D97-AF65-F5344CB8AC3E}">
        <p14:creationId xmlns:p14="http://schemas.microsoft.com/office/powerpoint/2010/main" val="1586411026"/>
      </p:ext>
    </p:extLst>
  </p:cSld>
  <p:clrMapOvr>
    <a:masterClrMapping/>
  </p:clrMapOvr>
</p:sld>
</file>

<file path=ppt/theme/theme1.xml><?xml version="1.0" encoding="utf-8"?>
<a:theme xmlns:a="http://schemas.openxmlformats.org/drawingml/2006/main" name="UNCG-White-TopNavyBar">
  <a:themeElements>
    <a:clrScheme name="uncg-brand-2018_v1">
      <a:dk1>
        <a:sysClr val="windowText" lastClr="000000"/>
      </a:dk1>
      <a:lt1>
        <a:sysClr val="window" lastClr="FFFFFF"/>
      </a:lt1>
      <a:dk2>
        <a:srgbClr val="0F2044"/>
      </a:dk2>
      <a:lt2>
        <a:srgbClr val="BEC0C2"/>
      </a:lt2>
      <a:accent1>
        <a:srgbClr val="FFB71B"/>
      </a:accent1>
      <a:accent2>
        <a:srgbClr val="92D1B3"/>
      </a:accent2>
      <a:accent3>
        <a:srgbClr val="00698C"/>
      </a:accent3>
      <a:accent4>
        <a:srgbClr val="A00C30"/>
      </a:accent4>
      <a:accent5>
        <a:srgbClr val="A59C87"/>
      </a:accent5>
      <a:accent6>
        <a:srgbClr val="4FC2BF"/>
      </a:accent6>
      <a:hlink>
        <a:srgbClr val="00698C"/>
      </a:hlink>
      <a:folHlink>
        <a:srgbClr val="A6B0B7"/>
      </a:folHlink>
    </a:clrScheme>
    <a:fontScheme name="uncg-brand-2018-v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FA0B92A-3BFA-4DF7-A8BB-8167C934927F}" vid="{F4432C4E-E316-4309-BF62-06306CF9A81C}"/>
    </a:ext>
  </a:extLst>
</a:theme>
</file>

<file path=ppt/theme/theme2.xml><?xml version="1.0" encoding="utf-8"?>
<a:theme xmlns:a="http://schemas.openxmlformats.org/drawingml/2006/main" name="UNCG Cover Slides">
  <a:themeElements>
    <a:clrScheme name="uncg-brand-2018_v1">
      <a:dk1>
        <a:sysClr val="windowText" lastClr="000000"/>
      </a:dk1>
      <a:lt1>
        <a:sysClr val="window" lastClr="FFFFFF"/>
      </a:lt1>
      <a:dk2>
        <a:srgbClr val="0F2044"/>
      </a:dk2>
      <a:lt2>
        <a:srgbClr val="BEC0C2"/>
      </a:lt2>
      <a:accent1>
        <a:srgbClr val="FFB71B"/>
      </a:accent1>
      <a:accent2>
        <a:srgbClr val="92D1B3"/>
      </a:accent2>
      <a:accent3>
        <a:srgbClr val="00698C"/>
      </a:accent3>
      <a:accent4>
        <a:srgbClr val="A00C30"/>
      </a:accent4>
      <a:accent5>
        <a:srgbClr val="A59C87"/>
      </a:accent5>
      <a:accent6>
        <a:srgbClr val="4FC2BF"/>
      </a:accent6>
      <a:hlink>
        <a:srgbClr val="00698C"/>
      </a:hlink>
      <a:folHlink>
        <a:srgbClr val="A6B0B7"/>
      </a:folHlink>
    </a:clrScheme>
    <a:fontScheme name="uncg-brand-2018-v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FA0B92A-3BFA-4DF7-A8BB-8167C934927F}" vid="{EA866993-DE0D-4537-9964-7E7585B855EE}"/>
    </a:ext>
  </a:extLst>
</a:theme>
</file>

<file path=ppt/theme/theme3.xml><?xml version="1.0" encoding="utf-8"?>
<a:theme xmlns:a="http://schemas.openxmlformats.org/drawingml/2006/main" name="UNCG_End_ThankYou-Slides">
  <a:themeElements>
    <a:clrScheme name="uncg-brand-2018_v1">
      <a:dk1>
        <a:sysClr val="windowText" lastClr="000000"/>
      </a:dk1>
      <a:lt1>
        <a:sysClr val="window" lastClr="FFFFFF"/>
      </a:lt1>
      <a:dk2>
        <a:srgbClr val="0F2044"/>
      </a:dk2>
      <a:lt2>
        <a:srgbClr val="BEC0C2"/>
      </a:lt2>
      <a:accent1>
        <a:srgbClr val="FFB71B"/>
      </a:accent1>
      <a:accent2>
        <a:srgbClr val="92D1B3"/>
      </a:accent2>
      <a:accent3>
        <a:srgbClr val="00698C"/>
      </a:accent3>
      <a:accent4>
        <a:srgbClr val="A00C30"/>
      </a:accent4>
      <a:accent5>
        <a:srgbClr val="A59C87"/>
      </a:accent5>
      <a:accent6>
        <a:srgbClr val="4FC2BF"/>
      </a:accent6>
      <a:hlink>
        <a:srgbClr val="00698C"/>
      </a:hlink>
      <a:folHlink>
        <a:srgbClr val="A6B0B7"/>
      </a:folHlink>
    </a:clrScheme>
    <a:fontScheme name="uncg-brand-2018-v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FA0B92A-3BFA-4DF7-A8BB-8167C934927F}" vid="{DFB506E1-AEAB-448F-A9F6-416D3D3EC10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UNCG-White-TopNavyBar</Template>
  <TotalTime>4009</TotalTime>
  <Words>931</Words>
  <Application>Microsoft Office PowerPoint</Application>
  <PresentationFormat>Widescreen</PresentationFormat>
  <Paragraphs>198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Georgia</vt:lpstr>
      <vt:lpstr>Helvetica Neue</vt:lpstr>
      <vt:lpstr>Times New Roman</vt:lpstr>
      <vt:lpstr>UNCG-White-TopNavyBar</vt:lpstr>
      <vt:lpstr>UNCG Cover Slides</vt:lpstr>
      <vt:lpstr>UNCG_End_ThankYou-Slides</vt:lpstr>
      <vt:lpstr>PowerPoint Presentation</vt:lpstr>
      <vt:lpstr>Agenda</vt:lpstr>
      <vt:lpstr>Objective</vt:lpstr>
      <vt:lpstr>COVID Datasets</vt:lpstr>
      <vt:lpstr>Enrichment Datasets</vt:lpstr>
      <vt:lpstr>Data Exploration</vt:lpstr>
      <vt:lpstr>Data Exploration (Cont’d)</vt:lpstr>
      <vt:lpstr>Data Exploration (Cont’d)</vt:lpstr>
      <vt:lpstr>Distribution Plots</vt:lpstr>
      <vt:lpstr>Correlation with Enrichment Data &amp; Hypothesis Testing</vt:lpstr>
      <vt:lpstr>Few Other Hypothesis testing</vt:lpstr>
      <vt:lpstr>PowerPoint Presentation</vt:lpstr>
      <vt:lpstr>PowerPoint Presentation</vt:lpstr>
      <vt:lpstr>PowerPoint Presentation</vt:lpstr>
      <vt:lpstr>Dashboard</vt:lpstr>
      <vt:lpstr>Summary &amp; Insights</vt:lpstr>
      <vt:lpstr>References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Dasaroju</dc:creator>
  <cp:lastModifiedBy>Dell</cp:lastModifiedBy>
  <cp:revision>9</cp:revision>
  <dcterms:created xsi:type="dcterms:W3CDTF">2023-04-22T00:40:44Z</dcterms:created>
  <dcterms:modified xsi:type="dcterms:W3CDTF">2023-04-24T19:33:58Z</dcterms:modified>
</cp:coreProperties>
</file>